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handoutMasterIdLst>
    <p:handoutMasterId r:id="rId32"/>
  </p:handoutMasterIdLst>
  <p:sldIdLst>
    <p:sldId id="303" r:id="rId2"/>
    <p:sldId id="307" r:id="rId3"/>
    <p:sldId id="304" r:id="rId4"/>
    <p:sldId id="301" r:id="rId5"/>
    <p:sldId id="305" r:id="rId6"/>
    <p:sldId id="332" r:id="rId7"/>
    <p:sldId id="336" r:id="rId8"/>
    <p:sldId id="328" r:id="rId9"/>
    <p:sldId id="333" r:id="rId10"/>
    <p:sldId id="337" r:id="rId11"/>
    <p:sldId id="321" r:id="rId12"/>
    <p:sldId id="261" r:id="rId13"/>
    <p:sldId id="262" r:id="rId14"/>
    <p:sldId id="263" r:id="rId15"/>
    <p:sldId id="265" r:id="rId16"/>
    <p:sldId id="311" r:id="rId17"/>
    <p:sldId id="310" r:id="rId18"/>
    <p:sldId id="320" r:id="rId19"/>
    <p:sldId id="312" r:id="rId20"/>
    <p:sldId id="323" r:id="rId21"/>
    <p:sldId id="324" r:id="rId22"/>
    <p:sldId id="319" r:id="rId23"/>
    <p:sldId id="322" r:id="rId24"/>
    <p:sldId id="316" r:id="rId25"/>
    <p:sldId id="314" r:id="rId26"/>
    <p:sldId id="313" r:id="rId27"/>
    <p:sldId id="315" r:id="rId28"/>
    <p:sldId id="338" r:id="rId29"/>
    <p:sldId id="32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16"/>
    <p:restoredTop sz="71765"/>
  </p:normalViewPr>
  <p:slideViewPr>
    <p:cSldViewPr snapToGrid="0" snapToObjects="1">
      <p:cViewPr varScale="1">
        <p:scale>
          <a:sx n="139" d="100"/>
          <a:sy n="139" d="100"/>
        </p:scale>
        <p:origin x="256"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4/5/18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4/5/18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 these in-class activities should get you to a point where you can follow along a reproducible report that’s created in R. However, you won’t learn how to do your own reproducible analysis unless you actually do your own analysis. That’s the purpose of the course project, which is to create report written using a tool called R Markdown</a:t>
            </a:r>
            <a:r>
              <a:rPr lang="en-US" sz="1200" dirty="0"/>
              <a:t> that poses a question broadly relating to an aspect of quality of care (research questions are OK also but might require involvement of the IRB). This report will go all the way from importing data from a data file or a clinical database; visualizing the data graphically; and presenting relevant statistical summaries to address the question. </a:t>
            </a:r>
          </a:p>
          <a:p>
            <a:endParaRPr lang="en-US" sz="1200" dirty="0"/>
          </a:p>
          <a:p>
            <a:r>
              <a:rPr lang="en-US" sz="1200" dirty="0"/>
              <a:t>That might sound like a daunting task, especially if you’ve never coded. However, we’ll cover all of the pieces that go into such a report. Then we’re going to pick apart a sample reproducible report, shown on this slide, that looks at a clinical pathology question, and you can use that report as a template. This report examines variability of ESR results over the course of a year. </a:t>
            </a:r>
          </a:p>
          <a:p>
            <a:endParaRPr lang="en-US" sz="1200" dirty="0"/>
          </a:p>
          <a:p>
            <a:r>
              <a:rPr lang="en-US" sz="1200" dirty="0"/>
              <a:t>You can see that there’s a section that defines the question, a section that specifies the data source, and a section that looks at each individual variable.</a:t>
            </a:r>
          </a:p>
          <a:p>
            <a:endParaRPr lang="en-US" sz="1200" dirty="0"/>
          </a:p>
          <a:p>
            <a:r>
              <a:rPr lang="en-US" sz="1200" dirty="0"/>
              <a:t>* Finally, there’s a section labeled “Visualization and </a:t>
            </a:r>
            <a:r>
              <a:rPr lang="en-US" sz="1200" dirty="0" err="1"/>
              <a:t>Modelin</a:t>
            </a:r>
            <a:r>
              <a:rPr lang="en-US" sz="1200" dirty="0"/>
              <a:t>” that attempts to answer the question, what’s the variability of ESR by age and gender, graphically.</a:t>
            </a:r>
          </a:p>
          <a:p>
            <a:endParaRPr lang="en-US" sz="1200" dirty="0"/>
          </a:p>
          <a:p>
            <a:r>
              <a:rPr lang="en-US" sz="1200" dirty="0"/>
              <a:t>So a minimal course project could be simply be examining a different </a:t>
            </a:r>
            <a:r>
              <a:rPr lang="en-US" sz="1200" dirty="0" err="1"/>
              <a:t>analyte</a:t>
            </a:r>
            <a:r>
              <a:rPr lang="en-US" sz="1200" dirty="0"/>
              <a:t>. I could take this report and change it so it looks at CRPs, and that would take me less than 10 minutes to do, because I can recycle all of the code! But you can and should do something you’re interested in. I’ll be there to help you through the process of identifying an appropriate project, identifying the best data source, and writing the analysis and presentation code. Also: if you already have a project in mind or that you’re working on – either research or quality improvement - that would be perfect!</a:t>
            </a:r>
          </a:p>
          <a:p>
            <a:endParaRPr lang="en-US" dirty="0"/>
          </a:p>
          <a:p>
            <a:pPr marL="0" indent="0">
              <a:buFontTx/>
              <a:buNone/>
            </a:pPr>
            <a:r>
              <a:rPr lang="en-US" dirty="0"/>
              <a:t>The course project is a mandatory part of the course for the </a:t>
            </a:r>
            <a:r>
              <a:rPr lang="en-US" dirty="0" err="1"/>
              <a:t>Chem</a:t>
            </a:r>
            <a:r>
              <a:rPr lang="en-US" dirty="0"/>
              <a:t>/Micro residents. For all others, it’s optional.</a:t>
            </a:r>
          </a:p>
          <a:p>
            <a:pPr marL="0" indent="0">
              <a:buFontTx/>
              <a:buNone/>
            </a:pPr>
            <a:endParaRPr lang="en-US" dirty="0"/>
          </a:p>
          <a:p>
            <a:pPr marL="0" indent="0">
              <a:buFontTx/>
              <a:buNone/>
            </a:pPr>
            <a:r>
              <a:rPr lang="en-US" dirty="0"/>
              <a:t>That said, I cannot overstate how much more you will get out of the course if you decide to do a course project. All can feel free to collaborate on a project, including the </a:t>
            </a:r>
            <a:r>
              <a:rPr lang="en-US" dirty="0" err="1"/>
              <a:t>Chem</a:t>
            </a:r>
            <a:r>
              <a:rPr lang="en-US" dirty="0"/>
              <a:t>/Micro residents. Everyone else who intends to do a course project should let me know as soon as possible, but at the latest by session #3 (next Monday or Tuesday). </a:t>
            </a:r>
          </a:p>
          <a:p>
            <a:pPr marL="0" indent="0">
              <a:buFontTx/>
              <a:buNone/>
            </a:pPr>
            <a:endParaRPr lang="en-US" dirty="0"/>
          </a:p>
          <a:p>
            <a:pPr marL="0" indent="0">
              <a:buFontTx/>
              <a:buNone/>
            </a:pPr>
            <a:r>
              <a:rPr lang="en-US" dirty="0"/>
              <a:t>Course projects will be presented in a separate session in about 4 weeks from now. We’ll schedule a time that works for all presenters.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645594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a:t>
            </a:r>
            <a:r>
              <a:rPr lang="en-US" baseline="0" dirty="0" err="1"/>
              <a:t>definingthe</a:t>
            </a:r>
            <a:r>
              <a:rPr lang="en-US" baseline="0" dirty="0"/>
              <a:t>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data analysis part of a study becomes</a:t>
            </a:r>
            <a:r>
              <a:rPr lang="en-US" sz="2800" baseline="0" dirty="0"/>
              <a:t> more involved,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623109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a:t>The investigators tried to use microarray gene expression data of tumor tissue to predict sensitivity to chemotherapeutic agents. That was a highly anticipated technology back in the mid-2000s, and their papers got published in high-profile journals including Nature Medicine, and the NEJM.</a:t>
            </a:r>
          </a:p>
          <a:p>
            <a:endParaRPr lang="en-US" baseline="0" dirty="0"/>
          </a:p>
          <a:p>
            <a:r>
              <a:rPr lang="en-US" dirty="0"/>
              <a:t>What</a:t>
            </a:r>
            <a:r>
              <a:rPr lang="en-US" baseline="0" dirty="0"/>
              <a:t> made this case so high-profile in the mainstream media, however, are three factors: 1) Some serious errors were made, but then misconduct occurred when additional data was fabricated to cover up. 2) Flawed predictive models </a:t>
            </a:r>
            <a:r>
              <a:rPr lang="en-US" dirty="0"/>
              <a:t>were used to allocate</a:t>
            </a:r>
            <a:r>
              <a:rPr lang="en-US" baseline="0" dirty="0"/>
              <a:t> patients to treatment arms in clinical trials. 3) 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277535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t>
            </a:r>
            <a:r>
              <a:rPr lang="mr-IN" baseline="0" dirty="0"/>
              <a:t>–</a:t>
            </a:r>
            <a:r>
              <a:rPr lang="en-US" baseline="0" dirty="0"/>
              <a:t> </a:t>
            </a:r>
            <a:r>
              <a:rPr lang="en-US" baseline="0" dirty="0" err="1"/>
              <a:t>bioinformatician</a:t>
            </a:r>
            <a:r>
              <a:rPr lang="en-US" baseline="0" dirty="0"/>
              <a:t> at MD Anderson </a:t>
            </a:r>
            <a:r>
              <a:rPr lang="mr-IN" baseline="0" dirty="0"/>
              <a:t>–</a:t>
            </a:r>
            <a:r>
              <a:rPr lang="en-US" baseline="0" dirty="0"/>
              <a:t> is kind of the hero of this saga. I’ll give you an abbreviated version of it here, but I encourage you to follow the link on this slide to hear the full story.</a:t>
            </a:r>
          </a:p>
          <a:p>
            <a:endParaRPr lang="en-US" baseline="0" dirty="0"/>
          </a:p>
          <a:p>
            <a:r>
              <a:rPr lang="en-US" baseline="0" dirty="0"/>
              <a:t>Since the raw data for a Nature Medicine paper in 2006 from this group were public, </a:t>
            </a:r>
            <a:r>
              <a:rPr lang="en-US" baseline="0" dirty="0" err="1"/>
              <a:t>Baggerly</a:t>
            </a:r>
            <a:r>
              <a:rPr lang="en-US" baseline="0" dirty="0"/>
              <a:t> thought that he should be able to reproduce its results by following the methods section, but he consistently got different results.</a:t>
            </a:r>
          </a:p>
          <a:p>
            <a:endParaRPr lang="en-US" baseline="0" dirty="0"/>
          </a:p>
          <a:p>
            <a:r>
              <a:rPr lang="en-US" baseline="0" dirty="0"/>
              <a:t>After trying to resolve these inconsistencies with the authors of the paper, he embarked on an epic effort in Forensic Bioinformatics (the question: what must they have done with the raw data to get the result that they published in the paper)</a:t>
            </a:r>
            <a:r>
              <a:rPr lang="mr-IN" baseline="0" dirty="0"/>
              <a:t>…</a:t>
            </a:r>
            <a:r>
              <a:rPr lang="en-US" baseline="0" dirty="0"/>
              <a:t> and documented the errors he found.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published in the paper. </a:t>
            </a:r>
          </a:p>
          <a:p>
            <a:r>
              <a:rPr lang="en-US" baseline="0" dirty="0"/>
              <a:t>Right (“Ours”): the probe which Keith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it WITHOUT a header row. So when you use Excel and you cut and paste and include the header row this is what you get.</a:t>
            </a:r>
          </a:p>
          <a:p>
            <a:endParaRPr lang="en-US" baseline="0" dirty="0"/>
          </a:p>
          <a:p>
            <a:r>
              <a:rPr lang="en-US" baseline="0" dirty="0"/>
              <a:t>This is just one of many errors </a:t>
            </a:r>
            <a:r>
              <a:rPr lang="en-US" baseline="0" dirty="0" err="1"/>
              <a:t>Baggerly</a:t>
            </a:r>
            <a:r>
              <a:rPr lang="en-US" baseline="0" dirty="0"/>
              <a:t> and his colleague Kevin </a:t>
            </a:r>
            <a:r>
              <a:rPr lang="en-US" baseline="0" dirty="0" err="1"/>
              <a:t>Coombes</a:t>
            </a:r>
            <a:r>
              <a:rPr lang="en-US" baseline="0" dirty="0"/>
              <a:t>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easy to find and fix. But without documentation, it’s very time consuming.</a:t>
            </a:r>
          </a:p>
          <a:p>
            <a:endParaRPr lang="en-US" baseline="0" dirty="0"/>
          </a:p>
          <a:p>
            <a:endParaRPr lang="en-US" baseline="0" dirty="0"/>
          </a:p>
          <a:p>
            <a:endParaRPr lang="en-US" baseline="0" dirty="0"/>
          </a:p>
          <a:p>
            <a:r>
              <a:rPr lang="en-US" i="1" baseline="0" dirty="0"/>
              <a:t>Optional additional points:</a:t>
            </a:r>
          </a:p>
          <a:p>
            <a:r>
              <a:rPr lang="en-US" i="0" baseline="0" dirty="0"/>
              <a:t>- This is not an isolated incident. 2/18 microarray analyses and 6/53 ”breakthroughs” not reproducible.</a:t>
            </a:r>
          </a:p>
          <a:p>
            <a:pPr marL="171450" indent="-171450">
              <a:buFontTx/>
              <a:buChar char="-"/>
            </a:pPr>
            <a:r>
              <a:rPr lang="en-US" i="0" baseline="0" dirty="0"/>
              <a:t>Ramifications: </a:t>
            </a:r>
          </a:p>
          <a:p>
            <a:pPr marL="628650" lvl="1" indent="-171450">
              <a:buFontTx/>
              <a:buChar char="-"/>
            </a:pPr>
            <a:r>
              <a:rPr lang="en-US" i="0" baseline="0" dirty="0"/>
              <a:t>IOM and NCI published guidelines for translation of omics-type tests</a:t>
            </a:r>
          </a:p>
          <a:p>
            <a:pPr marL="628650" lvl="1" indent="-171450">
              <a:buFontTx/>
              <a:buChar char="-"/>
            </a:pPr>
            <a:r>
              <a:rPr lang="en-US" i="0" baseline="0" dirty="0"/>
              <a:t>International </a:t>
            </a:r>
            <a:r>
              <a:rPr lang="en-US" i="0" baseline="0" dirty="0" err="1"/>
              <a:t>Cmt</a:t>
            </a:r>
            <a:r>
              <a:rPr lang="en-US" i="0" baseline="0" dirty="0"/>
              <a:t> of Med J Editors (NEJM, JAMA, Annals IM, Lancet, BMJ, and PLOS Medicine) now require sharing of individual patient-level data (of course de-identified)</a:t>
            </a:r>
          </a:p>
          <a:p>
            <a:pPr marL="628650" lvl="1" indent="-171450">
              <a:buFontTx/>
              <a:buChar char="-"/>
            </a:pPr>
            <a:r>
              <a:rPr lang="en-US" i="0" baseline="0" dirty="0"/>
              <a:t>NIH just updated its grant application guidelines to enhance reproducibility.</a:t>
            </a:r>
          </a:p>
          <a:p>
            <a:pPr marL="628650" lvl="1" indent="-171450">
              <a:buFontTx/>
              <a:buChar char="-"/>
            </a:pPr>
            <a:endParaRPr lang="en-US" i="0"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857081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main lessons to take away from the Duke Scandal is that 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And even if you try to manually document every action you take in MS Excel, it’s usually not complete enough for other investigators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 important drawback of manual data analysis is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840859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4553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is the most</a:t>
            </a:r>
            <a:r>
              <a:rPr lang="en-US" baseline="0" dirty="0"/>
              <a:t> important reasons to make sure your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addition, the </a:t>
            </a:r>
            <a:r>
              <a:rPr lang="en-US" i="0" baseline="0" dirty="0"/>
              <a:t>NIH just updated its grant application guidelines to enhance reproducibility.</a:t>
            </a:r>
          </a:p>
        </p:txBody>
      </p:sp>
      <p:sp>
        <p:nvSpPr>
          <p:cNvPr id="4" name="Slide Number Placeholder 3"/>
          <p:cNvSpPr>
            <a:spLocks noGrp="1"/>
          </p:cNvSpPr>
          <p:nvPr>
            <p:ph type="sldNum" sz="quarter" idx="10"/>
          </p:nvPr>
        </p:nvSpPr>
        <p:spPr/>
        <p:txBody>
          <a:bodyPr/>
          <a:lstStyle/>
          <a:p>
            <a:fld id="{DD65BEC1-91A9-F040-80A2-A1EC33E8D6DB}" type="slidenum">
              <a:rPr lang="en-US" smtClean="0"/>
              <a:t>17</a:t>
            </a:fld>
            <a:endParaRPr lang="en-US"/>
          </a:p>
        </p:txBody>
      </p:sp>
    </p:spTree>
    <p:extLst>
      <p:ext uri="{BB962C8B-B14F-4D97-AF65-F5344CB8AC3E}">
        <p14:creationId xmlns:p14="http://schemas.microsoft.com/office/powerpoint/2010/main" val="247446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I’ll discuss some of the decisions I’ve made around the tools we will use in this course.</a:t>
            </a:r>
          </a:p>
          <a:p>
            <a:endParaRPr lang="en-US" baseline="0" dirty="0"/>
          </a:p>
          <a:p>
            <a:r>
              <a:rPr lang="en-US" baseline="0" dirty="0"/>
              <a:t>One basic design principle I tried to adhere to is that although there are many ways you can do something in R, I will demonstrate only ONE way, the way I believe to be most powerful, intuitive, and suited for the objectives of the course.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995357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Why R and not, say, python?</a:t>
            </a:r>
          </a:p>
          <a:p>
            <a:endParaRPr lang="en-US" baseline="0" dirty="0"/>
          </a:p>
          <a:p>
            <a:r>
              <a:rPr lang="en-US" baseline="0" dirty="0"/>
              <a:t>R comes with </a:t>
            </a:r>
            <a:r>
              <a:rPr lang="en-US" baseline="0" dirty="0" err="1"/>
              <a:t>Rstudio</a:t>
            </a:r>
            <a:r>
              <a:rPr lang="en-US" baseline="0" dirty="0"/>
              <a:t>, a free-to-use but enterprise-ready integrated programming environment. </a:t>
            </a:r>
          </a:p>
          <a:p>
            <a:endParaRPr lang="en-US" baseline="0" dirty="0"/>
          </a:p>
          <a:p>
            <a:r>
              <a:rPr lang="en-US" baseline="0" dirty="0"/>
              <a:t>R code is concise, and in the style that we’ll be using in this course, also often quite human-readable.</a:t>
            </a:r>
          </a:p>
          <a:p>
            <a:endParaRPr lang="en-US" baseline="0" dirty="0"/>
          </a:p>
          <a:p>
            <a:r>
              <a:rPr lang="en-US" baseline="0" dirty="0"/>
              <a:t>R Markdown, which we’ll talk about more later, makes reproducible report writing easy.</a:t>
            </a:r>
          </a:p>
          <a:p>
            <a:endParaRPr lang="en-US" dirty="0"/>
          </a:p>
          <a:p>
            <a:r>
              <a:rPr lang="en-US" dirty="0"/>
              <a:t>Also:</a:t>
            </a:r>
            <a:r>
              <a:rPr lang="en-US" baseline="0" dirty="0"/>
              <a:t> R, </a:t>
            </a:r>
            <a:r>
              <a:rPr lang="en-US" baseline="0" dirty="0" err="1"/>
              <a:t>Rstudio</a:t>
            </a:r>
            <a:r>
              <a:rPr lang="en-US" baseline="0" dirty="0"/>
              <a:t>, and thousands of R packages are free and open-source. They work on Windows, Mac, Linux, and inside a web browser.</a:t>
            </a:r>
          </a:p>
          <a:p>
            <a:endParaRPr lang="en-US" baseline="0" dirty="0"/>
          </a:p>
          <a:p>
            <a:r>
              <a:rPr lang="en-US" baseline="0" dirty="0"/>
              <a:t>R has a huge online community, so finding a solution when you’re stuck is often just a Google search away. </a:t>
            </a:r>
          </a:p>
          <a:p>
            <a:endParaRPr lang="en-US" baseline="0" dirty="0"/>
          </a:p>
          <a:p>
            <a:r>
              <a:rPr lang="en-US" baseline="0" dirty="0"/>
              <a:t>It’s widely used in academia and industry. If there’s a fancy or new statistical method you want to use, there’s probably a well-documented R package for it.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1968503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be using …</a:t>
            </a:r>
          </a:p>
        </p:txBody>
      </p:sp>
      <p:sp>
        <p:nvSpPr>
          <p:cNvPr id="4" name="Slide Number Placeholder 3"/>
          <p:cNvSpPr>
            <a:spLocks noGrp="1"/>
          </p:cNvSpPr>
          <p:nvPr>
            <p:ph type="sldNum" sz="quarter" idx="10"/>
          </p:nvPr>
        </p:nvSpPr>
        <p:spPr/>
        <p:txBody>
          <a:bodyPr/>
          <a:lstStyle/>
          <a:p>
            <a:fld id="{DD65BEC1-91A9-F040-80A2-A1EC33E8D6DB}" type="slidenum">
              <a:rPr lang="en-US" smtClean="0"/>
              <a:t>20</a:t>
            </a:fld>
            <a:endParaRPr lang="en-US"/>
          </a:p>
        </p:txBody>
      </p:sp>
    </p:spTree>
    <p:extLst>
      <p:ext uri="{BB962C8B-B14F-4D97-AF65-F5344CB8AC3E}">
        <p14:creationId xmlns:p14="http://schemas.microsoft.com/office/powerpoint/2010/main" val="169957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highly interactive course, and you’ll be doing a lot of the exercises in groups. So I’d like to kick things off by having you form pairs or groups of 3, and tell each other who you are; what experience you have with MS Excel; and what you’d like to do with R/</a:t>
            </a:r>
            <a:r>
              <a:rPr lang="en-US" dirty="0" err="1"/>
              <a:t>Rstudio</a:t>
            </a:r>
            <a:r>
              <a:rPr lang="en-US" dirty="0"/>
              <a:t>. If you don’t know yet, that’s fine! Also – make sure that there’s at least one laptop in each group.</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110765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a:t>
            </a:r>
            <a:r>
              <a:rPr lang="en-US" dirty="0" err="1"/>
              <a:t>Rstudio</a:t>
            </a:r>
            <a:r>
              <a:rPr lang="en-US" dirty="0"/>
              <a:t>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Editor lets you work with scripts or R Markdown documents; it supports syntax highlighting,</a:t>
            </a:r>
            <a:r>
              <a:rPr lang="en-US" baseline="0" dirty="0"/>
              <a:t> code completion, code diagnostics and many more useful features that can make your life easier</a:t>
            </a:r>
            <a:endParaRPr lang="en-US" dirty="0"/>
          </a:p>
          <a:p>
            <a:endParaRPr lang="en-US" dirty="0"/>
          </a:p>
          <a:p>
            <a:r>
              <a:rPr lang="en-US" dirty="0"/>
              <a:t>The Console is there you go to run R commands, usually if you want to quickly check something or to install a package.</a:t>
            </a:r>
          </a:p>
          <a:p>
            <a:endParaRPr lang="en-US" dirty="0"/>
          </a:p>
          <a:p>
            <a:r>
              <a:rPr lang="en-US" dirty="0"/>
              <a:t>The Environment allows you to look at </a:t>
            </a:r>
            <a:r>
              <a:rPr lang="en-US" baseline="0" dirty="0"/>
              <a:t>your data. This gives you back some of the visual benefits of Excel. </a:t>
            </a:r>
          </a:p>
          <a:p>
            <a:endParaRPr lang="en-US" baseline="0" dirty="0"/>
          </a:p>
          <a:p>
            <a:r>
              <a:rPr lang="en-US" baseline="0" dirty="0"/>
              <a:t>The Output pane is where you can view Rendered R Markdown, help documents, or files.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644476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features that makes R powerful is the fact</a:t>
            </a:r>
            <a:r>
              <a:rPr lang="en-US" baseline="0" dirty="0"/>
              <a:t> that it’s easy to extend its functionality with packages.</a:t>
            </a:r>
          </a:p>
          <a:p>
            <a:endParaRPr lang="en-US" baseline="0" dirty="0"/>
          </a:p>
          <a:p>
            <a:r>
              <a:rPr lang="en-US" baseline="0" dirty="0"/>
              <a:t>A package is a bundle file that contains data sets, functions, and help files that document those data sets and functions.</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“foo”. You go to the Console and type </a:t>
            </a:r>
            <a:r>
              <a:rPr lang="en-US" baseline="0" dirty="0" err="1"/>
              <a:t>install.packages</a:t>
            </a:r>
            <a:r>
              <a:rPr lang="en-US" baseline="0" dirty="0"/>
              <a:t>(“foo”). If you were able to follow the screencast, you already installed the “</a:t>
            </a:r>
            <a:r>
              <a:rPr lang="en-US" baseline="0" dirty="0" err="1"/>
              <a:t>tidyverse</a:t>
            </a:r>
            <a:r>
              <a:rPr lang="en-US" baseline="0" dirty="0"/>
              <a:t>” package which I’ll talk about more later.</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“foo” package, you type library(“foo”). Packages remain loaded until you quit R. So every time you start a new R session you have to load each package that you want to use again.</a:t>
            </a:r>
            <a:endParaRPr lang="en-US" baseline="0" dirty="0"/>
          </a:p>
          <a:p>
            <a:endParaRPr lang="en-US" baseline="0" dirty="0"/>
          </a:p>
          <a:p>
            <a:r>
              <a:rPr lang="en-US" baseline="0" dirty="0"/>
              <a:t>So these are the first two R commands you’ve learned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03691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practice - do this now if you haven’t yet installed the </a:t>
            </a:r>
            <a:r>
              <a:rPr lang="en-US" dirty="0" err="1"/>
              <a:t>tidyverse</a:t>
            </a:r>
            <a:r>
              <a:rPr lang="en-US" dirty="0"/>
              <a:t> package.</a:t>
            </a:r>
          </a:p>
          <a:p>
            <a:endParaRPr lang="en-US" dirty="0"/>
          </a:p>
          <a:p>
            <a:r>
              <a:rPr lang="en-US" dirty="0"/>
              <a:t>Make sure you type this exactly as it’s written on the slide. Programming languages are very unforgiving of spelling errors.</a:t>
            </a:r>
          </a:p>
          <a:p>
            <a:endParaRPr lang="en-US" dirty="0"/>
          </a:p>
          <a:p>
            <a:r>
              <a:rPr lang="en-US" dirty="0"/>
              <a:t>And don’t get spooked if there are a lot of lines of red-colored output. Unless it says the word “ERROR” those are just messages.</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779828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what’s the </a:t>
            </a:r>
            <a:r>
              <a:rPr lang="en-US" dirty="0" err="1"/>
              <a:t>Tidyverse</a:t>
            </a:r>
            <a:r>
              <a:rPr lang="en-US" dirty="0"/>
              <a:t> I had you install? It’s both</a:t>
            </a:r>
            <a:r>
              <a:rPr lang="en-US" baseline="0" dirty="0"/>
              <a:t> a paradigm and a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should sound familiar from Excel.</a:t>
            </a:r>
          </a:p>
          <a:p>
            <a:pPr marL="171450" indent="-171450">
              <a:buFontTx/>
              <a:buChar char="-"/>
            </a:pPr>
            <a:r>
              <a:rPr lang="en-US" dirty="0"/>
              <a:t>Programming code that acts on the data should be consistent, concise, and mimic the English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written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24</a:t>
            </a:fld>
            <a:endParaRPr lang="en-US"/>
          </a:p>
        </p:txBody>
      </p:sp>
    </p:spTree>
    <p:extLst>
      <p:ext uri="{BB962C8B-B14F-4D97-AF65-F5344CB8AC3E}">
        <p14:creationId xmlns:p14="http://schemas.microsoft.com/office/powerpoint/2010/main" val="1487502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is a language for reproducible reporting. What this means is that:</a:t>
            </a:r>
          </a:p>
          <a:p>
            <a:pPr marL="171450" indent="-171450">
              <a:buFontTx/>
              <a:buChar char="-"/>
            </a:pPr>
            <a:r>
              <a:rPr lang="en-US" dirty="0"/>
              <a:t>Computer code remains attached to English narrative that documents the purpose of the code and details about decisions that were made.</a:t>
            </a:r>
          </a:p>
          <a:p>
            <a:pPr marL="171450" indent="-171450">
              <a:buFontTx/>
              <a:buChar char="-"/>
            </a:pPr>
            <a:r>
              <a:rPr lang="en-US" dirty="0"/>
              <a:t>R Markdown documents can be converted into HTML or PDF documents that can be shared with peers. </a:t>
            </a:r>
          </a:p>
          <a:p>
            <a:pPr marL="171450" indent="-171450">
              <a:buFontTx/>
              <a:buChar char="-"/>
            </a:pPr>
            <a:r>
              <a:rPr lang="en-US" dirty="0"/>
              <a:t>Since R Markdown documents are computer code, it’s possible to automate them or turn them into analytic dashboards.</a:t>
            </a:r>
          </a:p>
        </p:txBody>
      </p:sp>
      <p:sp>
        <p:nvSpPr>
          <p:cNvPr id="4" name="Slide Number Placeholder 3"/>
          <p:cNvSpPr>
            <a:spLocks noGrp="1"/>
          </p:cNvSpPr>
          <p:nvPr>
            <p:ph type="sldNum" sz="quarter" idx="10"/>
          </p:nvPr>
        </p:nvSpPr>
        <p:spPr/>
        <p:txBody>
          <a:bodyPr/>
          <a:lstStyle/>
          <a:p>
            <a:fld id="{DD65BEC1-91A9-F040-80A2-A1EC33E8D6DB}" type="slidenum">
              <a:rPr lang="en-US" smtClean="0"/>
              <a:t>25</a:t>
            </a:fld>
            <a:endParaRPr lang="en-US"/>
          </a:p>
        </p:txBody>
      </p:sp>
    </p:spTree>
    <p:extLst>
      <p:ext uri="{BB962C8B-B14F-4D97-AF65-F5344CB8AC3E}">
        <p14:creationId xmlns:p14="http://schemas.microsoft.com/office/powerpoint/2010/main" val="1233111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
            </a:r>
            <a:r>
              <a:rPr lang="en-US" dirty="0" err="1"/>
              <a:t>Rmarkdown</a:t>
            </a:r>
            <a:r>
              <a:rPr lang="en-US" dirty="0"/>
              <a:t> document is </a:t>
            </a:r>
            <a:r>
              <a:rPr lang="en-US" baseline="0" dirty="0"/>
              <a:t>a simple text file that has a small number of “marks” to add styling. This text document can then be converted into a HTML or PDF document, in a process called “knitting”.</a:t>
            </a:r>
          </a:p>
          <a:p>
            <a:endParaRPr lang="en-US" baseline="0" dirty="0"/>
          </a:p>
          <a:p>
            <a:r>
              <a:rPr lang="en-US" baseline="0" dirty="0"/>
              <a:t>The “marks” (#, *, brackets for link) are designed to be easy to read and remember.</a:t>
            </a:r>
          </a:p>
          <a:p>
            <a:endParaRPr lang="en-US" baseline="0" dirty="0"/>
          </a:p>
          <a:p>
            <a:r>
              <a:rPr lang="en-US" baseline="0" dirty="0"/>
              <a:t>** </a:t>
            </a:r>
          </a:p>
          <a:p>
            <a:endParaRPr lang="en-US" baseline="0" dirty="0"/>
          </a:p>
          <a:p>
            <a:r>
              <a:rPr lang="en-US" baseline="0" dirty="0" err="1"/>
              <a:t>Rmarkdown</a:t>
            </a:r>
            <a:r>
              <a:rPr lang="en-US" baseline="0" dirty="0"/>
              <a:t> lets you add chunks of R code. This code - don't worry about how it works at this point - generates 100 normally distributed random numbers and assigns them to a variable x. It then calls the summary function on x. </a:t>
            </a:r>
          </a:p>
          <a:p>
            <a:endParaRPr lang="en-US" baseline="0" dirty="0"/>
          </a:p>
          <a:p>
            <a:r>
              <a:rPr lang="en-US" baseline="0" dirty="0"/>
              <a:t>As you can see, in the rendered document the code chunk is placed neatly in a gray box to make it visually distinct from the marked up text.</a:t>
            </a:r>
          </a:p>
          <a:p>
            <a:endParaRPr lang="en-US" baseline="0" dirty="0"/>
          </a:p>
          <a:p>
            <a:r>
              <a:rPr lang="en-US" baseline="0" dirty="0"/>
              <a:t>**</a:t>
            </a:r>
          </a:p>
          <a:p>
            <a:endParaRPr lang="en-US" baseline="0" dirty="0"/>
          </a:p>
          <a:p>
            <a:r>
              <a:rPr lang="en-US" baseline="0" dirty="0"/>
              <a:t>But here</a:t>
            </a:r>
            <a:r>
              <a:rPr lang="mr-IN" baseline="0" dirty="0"/>
              <a:t>’</a:t>
            </a:r>
            <a:r>
              <a:rPr lang="en-US" baseline="0" dirty="0"/>
              <a:t>s where it gets exciting: the rendered document also </a:t>
            </a:r>
            <a:r>
              <a:rPr lang="en-US" b="1" baseline="0" dirty="0"/>
              <a:t>runs</a:t>
            </a:r>
            <a:r>
              <a:rPr lang="en-US" b="0" baseline="0" dirty="0"/>
              <a:t> the code and shows the </a:t>
            </a:r>
            <a:r>
              <a:rPr lang="en-US" b="1" baseline="0" dirty="0"/>
              <a:t>result</a:t>
            </a:r>
            <a:r>
              <a:rPr lang="en-US" b="0" baseline="0" dirty="0"/>
              <a:t> right below the code! This way, a high-quality report is automatically the by-product of a completed analysis.</a:t>
            </a:r>
          </a:p>
          <a:p>
            <a:endParaRPr lang="en-US" b="0" baseline="0" dirty="0"/>
          </a:p>
          <a:p>
            <a:r>
              <a:rPr lang="en-US" b="0" baseline="0" dirty="0"/>
              <a:t>**</a:t>
            </a:r>
          </a:p>
          <a:p>
            <a:endParaRPr lang="en-US" b="0" baseline="0" dirty="0"/>
          </a:p>
          <a:p>
            <a:r>
              <a:rPr lang="en-US" b="0" baseline="0" dirty="0"/>
              <a:t>You can also include plots. Here we’re calling the </a:t>
            </a:r>
            <a:r>
              <a:rPr lang="en-US" b="0" baseline="0" dirty="0" err="1"/>
              <a:t>hist</a:t>
            </a:r>
            <a:r>
              <a:rPr lang="en-US" b="0" baseline="0" dirty="0"/>
              <a:t> function on x, and the rendered document contains a histogram of the values in x.</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26</a:t>
            </a:fld>
            <a:endParaRPr lang="en-US"/>
          </a:p>
        </p:txBody>
      </p:sp>
    </p:spTree>
    <p:extLst>
      <p:ext uri="{BB962C8B-B14F-4D97-AF65-F5344CB8AC3E}">
        <p14:creationId xmlns:p14="http://schemas.microsoft.com/office/powerpoint/2010/main" val="322287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Agile data analysis…</a:t>
            </a:r>
          </a:p>
          <a:p>
            <a:pPr marL="0" indent="0">
              <a:buFont typeface="+mj-lt"/>
              <a:buNone/>
            </a:pPr>
            <a:endParaRPr lang="en-US" dirty="0"/>
          </a:p>
          <a:p>
            <a:pPr marL="0" indent="0">
              <a:buFont typeface="+mj-lt"/>
              <a:buNone/>
            </a:pPr>
            <a:r>
              <a:rPr lang="en-US" dirty="0"/>
              <a:t>- Every data analysis workflow includes these elements. Someone, usually the project owner imports and cleans up data, and then tries to address an objective by visualizing it, which usually requires some data transformation. Importantly, this cycle repeats because invariably, the results pose additional new questions that need to be addressed in another cycle. Understanding of the data improves with each iteration.</a:t>
            </a:r>
          </a:p>
          <a:p>
            <a:pPr marL="171450" indent="-171450">
              <a:buFontTx/>
              <a:buChar char="-"/>
            </a:pPr>
            <a:r>
              <a:rPr lang="en-US" dirty="0"/>
              <a:t>Quality of the analysis depends on total # iterations, as well as the ability of peers to participate.</a:t>
            </a:r>
          </a:p>
          <a:p>
            <a:pPr marL="171450" indent="-171450">
              <a:buFontTx/>
              <a:buChar char="-"/>
            </a:pPr>
            <a:r>
              <a:rPr lang="en-US" dirty="0"/>
              <a:t>Speed of the analysis depends on # iterations per unit time. You’ll want to increase speed because time is a limited resource.</a:t>
            </a:r>
          </a:p>
          <a:p>
            <a:pPr marL="171450" indent="-171450">
              <a:buFontTx/>
              <a:buChar char="-"/>
            </a:pPr>
            <a:endParaRPr lang="en-US" dirty="0"/>
          </a:p>
          <a:p>
            <a:pPr marL="171450" indent="-171450">
              <a:buFontTx/>
              <a:buChar char="-"/>
            </a:pPr>
            <a:r>
              <a:rPr lang="en-US" dirty="0" err="1"/>
              <a:t>RStudio</a:t>
            </a:r>
            <a:r>
              <a:rPr lang="en-US" dirty="0"/>
              <a:t> helps with analysis speed because everything is done in one place. This reduces “overhead” from having to jumping to multiple apps that each perform a small part of the analysis. </a:t>
            </a:r>
            <a:r>
              <a:rPr lang="en-US" dirty="0" err="1"/>
              <a:t>Rstudio</a:t>
            </a:r>
            <a:r>
              <a:rPr lang="en-US" dirty="0"/>
              <a:t> also increases access to potential peers because it’s free and cross-platform.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 Markdown is the ideal substrate for iterative data analysis (peer review easy, making changes to even a complex analysis is minimal work)</a:t>
            </a:r>
          </a:p>
          <a:p>
            <a:pPr marL="171450" indent="-171450">
              <a:buFontTx/>
              <a:buChar char="-"/>
            </a:pPr>
            <a:r>
              <a:rPr lang="en-US" dirty="0"/>
              <a:t>The </a:t>
            </a:r>
            <a:r>
              <a:rPr lang="en-US" dirty="0" err="1"/>
              <a:t>Tidyverse</a:t>
            </a:r>
            <a:r>
              <a:rPr lang="en-US" dirty="0"/>
              <a:t> allows writing easy to understand computer code, so it enables non-technical peers (domain experts) to participate more fully in the “understand” cycle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27</a:t>
            </a:fld>
            <a:endParaRPr lang="en-US"/>
          </a:p>
        </p:txBody>
      </p:sp>
    </p:spTree>
    <p:extLst>
      <p:ext uri="{BB962C8B-B14F-4D97-AF65-F5344CB8AC3E}">
        <p14:creationId xmlns:p14="http://schemas.microsoft.com/office/powerpoint/2010/main" val="241300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a:t>Sitting in the back corner of the Mallory is awkward</a:t>
            </a:r>
          </a:p>
          <a:p>
            <a:pPr marL="171450" lvl="0" indent="-171450">
              <a:buFontTx/>
              <a:buChar char="-"/>
            </a:pPr>
            <a:r>
              <a:rPr lang="en-US" baseline="0" dirty="0"/>
              <a:t>Practice presentation (record)</a:t>
            </a:r>
          </a:p>
          <a:p>
            <a:pPr marL="171450" lvl="0" indent="-171450">
              <a:buFontTx/>
              <a:buChar char="-"/>
            </a:pPr>
            <a:r>
              <a:rPr lang="en-US" baseline="0" dirty="0"/>
              <a:t>People were confused about location – let them know in the reminder email</a:t>
            </a:r>
          </a:p>
          <a:p>
            <a:pPr marL="171450" lvl="0" indent="-171450">
              <a:buFontTx/>
              <a:buChar char="-"/>
            </a:pPr>
            <a:r>
              <a:rPr lang="en-US" baseline="0" dirty="0"/>
              <a:t>YT #1: Give people more time (5 min) and make it </a:t>
            </a:r>
            <a:r>
              <a:rPr lang="en-US" u="none" baseline="0" dirty="0"/>
              <a:t>Think-Pair-</a:t>
            </a:r>
            <a:r>
              <a:rPr lang="en-US" u="sng" baseline="0" dirty="0"/>
              <a:t>Share</a:t>
            </a:r>
            <a:r>
              <a:rPr lang="en-US" baseline="0" dirty="0"/>
              <a:t> (“be prepared to discuss one of the reasons you came up with”)</a:t>
            </a:r>
          </a:p>
          <a:p>
            <a:pPr marL="171450" lvl="0" indent="-171450">
              <a:buFontTx/>
              <a:buChar char="-"/>
            </a:pPr>
            <a:r>
              <a:rPr lang="en-US" baseline="0" dirty="0"/>
              <a:t>YT #2: Say “n” to install from source. OK if it takes a long time</a:t>
            </a:r>
          </a:p>
          <a:p>
            <a:pPr marL="171450" lvl="0" indent="-171450">
              <a:buFontTx/>
              <a:buChar char="-"/>
            </a:pPr>
            <a:r>
              <a:rPr lang="en-US" baseline="0" dirty="0"/>
              <a:t>YT #3: Could be longer, there was plenty of time at the end; tell people to </a:t>
            </a:r>
            <a:r>
              <a:rPr lang="en-US" u="sng" baseline="0" dirty="0"/>
              <a:t>download</a:t>
            </a:r>
            <a:r>
              <a:rPr lang="en-US" u="none" baseline="0" dirty="0"/>
              <a:t> </a:t>
            </a:r>
            <a:r>
              <a:rPr lang="en-US" u="none" baseline="0" dirty="0" err="1"/>
              <a:t>Rmd</a:t>
            </a:r>
            <a:r>
              <a:rPr lang="en-US" u="none" baseline="0" dirty="0"/>
              <a:t> file, not to open from email</a:t>
            </a:r>
            <a:endParaRPr lang="en-US" baseline="0" dirty="0"/>
          </a:p>
          <a:p>
            <a:pPr marL="171450" lvl="0" indent="-171450">
              <a:buFontTx/>
              <a:buChar char="-"/>
            </a:pPr>
            <a:r>
              <a:rPr lang="en-US" dirty="0"/>
              <a:t>Feedback: not that useful</a:t>
            </a:r>
          </a:p>
          <a:p>
            <a:pPr marL="171450" lvl="0" indent="-171450">
              <a:buFontTx/>
              <a:buChar char="-"/>
            </a:pPr>
            <a:r>
              <a:rPr lang="en-US" dirty="0"/>
              <a:t>Could move the R </a:t>
            </a:r>
            <a:r>
              <a:rPr lang="en-US"/>
              <a:t>Markdown tutorial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89922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turn now - I think most here know me – I’m Stephan. I’m from Germany originally, and came the the US for College. I did my MD/PhD at </a:t>
            </a:r>
            <a:r>
              <a:rPr lang="en-US" dirty="0" err="1"/>
              <a:t>Upenn</a:t>
            </a:r>
            <a:r>
              <a:rPr lang="en-US" dirty="0"/>
              <a:t> and my CP residency, TM fellowship, and now CI fellowship here at the MGH.</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057998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coding in R for 7+</a:t>
            </a:r>
            <a:r>
              <a:rPr lang="en-US" baseline="0" dirty="0"/>
              <a:t> years. I’ve helped to *teach* an R course at MSACL this year and was a speaker at the 2</a:t>
            </a:r>
            <a:r>
              <a:rPr lang="en-US" baseline="30000" dirty="0"/>
              <a:t>nd</a:t>
            </a:r>
            <a:r>
              <a:rPr lang="en-US" baseline="0" dirty="0"/>
              <a:t> annual </a:t>
            </a:r>
            <a:r>
              <a:rPr lang="en-US" baseline="0" dirty="0" err="1"/>
              <a:t>rstudio</a:t>
            </a:r>
            <a:r>
              <a:rPr lang="en-US" baseline="0" dirty="0"/>
              <a:t> conference where I talked about teaching MDs how to code. </a:t>
            </a:r>
            <a:r>
              <a:rPr lang="en-US" dirty="0"/>
              <a:t>I’m a certified R/</a:t>
            </a:r>
            <a:r>
              <a:rPr lang="en-US" dirty="0" err="1"/>
              <a:t>RStudio</a:t>
            </a:r>
            <a:r>
              <a:rPr lang="en-US" dirty="0"/>
              <a:t> instructor.</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127102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I’ve contributed to several</a:t>
            </a:r>
            <a:r>
              <a:rPr lang="en-US" baseline="0" dirty="0"/>
              <a:t> of the open source packages within the R ecosystem. We’ll talk </a:t>
            </a:r>
            <a:r>
              <a:rPr lang="en-US" baseline="0"/>
              <a:t>about packages </a:t>
            </a:r>
            <a:r>
              <a:rPr lang="en-US" baseline="0" dirty="0"/>
              <a:t>later.</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6822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the material, I want to take a few minutes to explain the structure of this course.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168859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Goals</a:t>
            </a:r>
          </a:p>
          <a:p>
            <a:r>
              <a:rPr lang="en-US" sz="1200" dirty="0"/>
              <a:t>1. Gain an appreciation for the importance of reproducibility in data analysis</a:t>
            </a:r>
          </a:p>
          <a:p>
            <a:r>
              <a:rPr lang="en-US" sz="1200" dirty="0"/>
              <a:t>2. Learn a practical approach to analyze clinical data in a reproducible fashion</a:t>
            </a:r>
          </a:p>
          <a:p>
            <a:endParaRPr lang="en-US" sz="1200" dirty="0"/>
          </a:p>
          <a:p>
            <a:r>
              <a:rPr lang="en-US" sz="1200" dirty="0"/>
              <a:t>Objectives</a:t>
            </a:r>
          </a:p>
          <a:p>
            <a:r>
              <a:rPr lang="en-US" sz="1200" dirty="0"/>
              <a:t>By the end of the course, you should:</a:t>
            </a:r>
          </a:p>
          <a:p>
            <a:r>
              <a:rPr lang="en-US" sz="1200" dirty="0"/>
              <a:t>1. Be able to Define “reproducibility” and explain its importance as it relates to data analysis</a:t>
            </a:r>
          </a:p>
          <a:p>
            <a:r>
              <a:rPr lang="en-US" sz="1200" dirty="0"/>
              <a:t>2. Gain confidence in your ability to use R/</a:t>
            </a:r>
            <a:r>
              <a:rPr lang="en-US" sz="1200" dirty="0" err="1"/>
              <a:t>Rstudio</a:t>
            </a:r>
            <a:r>
              <a:rPr lang="en-US" sz="1200" dirty="0"/>
              <a:t> to import data from files and databases; and transform and visualize data.</a:t>
            </a:r>
          </a:p>
          <a:p>
            <a:r>
              <a:rPr lang="en-US" sz="1200" dirty="0"/>
              <a:t>3. Create, with all the necessary technical assistance from me, a reproducible report about some aspect of clinical quality improvement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19111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designed this course so achieve these objectives in the most direct way possible. </a:t>
            </a:r>
          </a:p>
          <a:p>
            <a:endParaRPr lang="en-US" dirty="0"/>
          </a:p>
          <a:p>
            <a:r>
              <a:rPr lang="en-US" dirty="0"/>
              <a:t>The course consists of lectures and a course project, which I’ll describe in a minute. </a:t>
            </a:r>
          </a:p>
          <a:p>
            <a:endParaRPr lang="en-US" dirty="0"/>
          </a:p>
          <a:p>
            <a:r>
              <a:rPr lang="en-US" dirty="0"/>
              <a:t>The lectures follow the structure of a reproducible report – starting by getting the data, and then exploring and visualizing it. </a:t>
            </a:r>
          </a:p>
          <a:p>
            <a:endParaRPr lang="en-US" dirty="0"/>
          </a:p>
          <a:p>
            <a:r>
              <a:rPr lang="en-US" dirty="0"/>
              <a:t>Please take a note of the session #3 where Early and Late sections are NOT on the same day because I couldn’t get the Mallory for the whole time.</a:t>
            </a:r>
          </a:p>
          <a:p>
            <a:endParaRPr lang="en-US" dirty="0"/>
          </a:p>
          <a:p>
            <a:r>
              <a:rPr lang="en-US" dirty="0"/>
              <a:t>Also: although I had everyone sign up for either early or late spot, if you cannot make your signed up spot on a given day, you are totally welcome to come for the other one.</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9303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only 6 hours of lecture time, it isn’t possible to be comprehensive. After you’ve finished the course you might actually be surprised at how few R commands we covered. But this is by design. I assume that you guys have no prior experience programming. </a:t>
            </a:r>
            <a:r>
              <a:rPr lang="en-US" baseline="0" dirty="0"/>
              <a:t>What I’m going to try to do is give you some basic mental models to gain an appreciation of what’s involved in reproducible clinical data analysis, and to become efficient at figuring out what you need to know and where to find the answers to tackle a specific problem you have. </a:t>
            </a:r>
            <a:r>
              <a:rPr lang="en-US" dirty="0"/>
              <a:t>I’ll also point out where to look for additional details and further learning. A good way to think about this course is that it’s primer that sets you up to go out and learn R/</a:t>
            </a:r>
            <a:r>
              <a:rPr lang="en-US" dirty="0" err="1"/>
              <a:t>RStudio</a:t>
            </a:r>
            <a:r>
              <a:rPr lang="en-US" dirty="0"/>
              <a:t> for your own work.</a:t>
            </a:r>
          </a:p>
          <a:p>
            <a:endParaRPr lang="en-US" dirty="0"/>
          </a:p>
          <a:p>
            <a:r>
              <a:rPr lang="en-US" dirty="0"/>
              <a:t>So in the lectures, I will present key concepts on slides. There will also be timed interactive exercises to help you consolidate the material just covered. </a:t>
            </a:r>
          </a:p>
          <a:p>
            <a:endParaRPr lang="en-US" dirty="0"/>
          </a:p>
          <a:p>
            <a:r>
              <a:rPr lang="en-US" dirty="0"/>
              <a:t>I will also provide some handouts, which will be fill-in-the-gap to further solidify the concepts and also to serve as a reference for quick review.</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442448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4/5/18</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tiff"/><Relationship Id="rId5" Type="http://schemas.openxmlformats.org/officeDocument/2006/relationships/image" Target="../media/image24.png"/><Relationship Id="rId10" Type="http://schemas.openxmlformats.org/officeDocument/2006/relationships/image" Target="../media/image29.tiff"/><Relationship Id="rId4" Type="http://schemas.openxmlformats.org/officeDocument/2006/relationships/image" Target="../media/image23.png"/><Relationship Id="rId9" Type="http://schemas.openxmlformats.org/officeDocument/2006/relationships/image" Target="../media/image2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tiff"/><Relationship Id="rId3" Type="http://schemas.openxmlformats.org/officeDocument/2006/relationships/image" Target="../media/image31.tiff"/><Relationship Id="rId7" Type="http://schemas.openxmlformats.org/officeDocument/2006/relationships/image" Target="../media/image35.tiff"/><Relationship Id="rId12" Type="http://schemas.openxmlformats.org/officeDocument/2006/relationships/image" Target="../media/image40.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tiff"/><Relationship Id="rId11" Type="http://schemas.openxmlformats.org/officeDocument/2006/relationships/image" Target="../media/image39.tiff"/><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32.tiff"/><Relationship Id="rId9" Type="http://schemas.openxmlformats.org/officeDocument/2006/relationships/image" Target="../media/image37.tiff"/></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tiff"/><Relationship Id="rId4" Type="http://schemas.openxmlformats.org/officeDocument/2006/relationships/hyperlink" Target="https://youtu.be/tN31vZj0LZ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52.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2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tiff"/></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7.tiff"/><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Reproducible Clinical Data Analysis</a:t>
            </a:r>
            <a:br>
              <a:rPr lang="en-US" dirty="0"/>
            </a:br>
            <a:r>
              <a:rPr lang="en-US" dirty="0"/>
              <a:t>with R and RStudio</a:t>
            </a:r>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1</a:t>
            </a:r>
          </a:p>
          <a:p>
            <a:r>
              <a:rPr lang="en-US" sz="2800" b="1" dirty="0"/>
              <a:t>Introduction</a:t>
            </a:r>
            <a:endParaRPr lang="en-US" sz="2000" b="1" dirty="0"/>
          </a:p>
          <a:p>
            <a:r>
              <a:rPr lang="en-US" sz="2400" dirty="0"/>
              <a:t>March 27, 2018</a:t>
            </a:r>
            <a:endParaRPr lang="en-US"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C6BF-3C33-7C44-B2E6-EF044F7DA12E}"/>
              </a:ext>
            </a:extLst>
          </p:cNvPr>
          <p:cNvSpPr>
            <a:spLocks noGrp="1"/>
          </p:cNvSpPr>
          <p:nvPr>
            <p:ph type="title"/>
          </p:nvPr>
        </p:nvSpPr>
        <p:spPr/>
        <p:txBody>
          <a:bodyPr/>
          <a:lstStyle/>
          <a:p>
            <a:r>
              <a:rPr lang="en-US" dirty="0"/>
              <a:t>Course Project</a:t>
            </a:r>
          </a:p>
        </p:txBody>
      </p:sp>
      <p:grpSp>
        <p:nvGrpSpPr>
          <p:cNvPr id="4" name="Group 3">
            <a:extLst>
              <a:ext uri="{FF2B5EF4-FFF2-40B4-BE49-F238E27FC236}">
                <a16:creationId xmlns:a16="http://schemas.microsoft.com/office/drawing/2014/main" id="{929BD72C-304B-474A-9D0D-E994BE51F7CC}"/>
              </a:ext>
            </a:extLst>
          </p:cNvPr>
          <p:cNvGrpSpPr/>
          <p:nvPr/>
        </p:nvGrpSpPr>
        <p:grpSpPr>
          <a:xfrm>
            <a:off x="745439" y="2084832"/>
            <a:ext cx="28553482" cy="3973068"/>
            <a:chOff x="745439" y="2084832"/>
            <a:chExt cx="15984624" cy="2224177"/>
          </a:xfrm>
        </p:grpSpPr>
        <p:pic>
          <p:nvPicPr>
            <p:cNvPr id="3" name="Picture 2">
              <a:extLst>
                <a:ext uri="{FF2B5EF4-FFF2-40B4-BE49-F238E27FC236}">
                  <a16:creationId xmlns:a16="http://schemas.microsoft.com/office/drawing/2014/main" id="{1D77ACA2-080B-4D41-A44E-485F44D0D2E0}"/>
                </a:ext>
              </a:extLst>
            </p:cNvPr>
            <p:cNvPicPr>
              <a:picLocks noChangeAspect="1"/>
            </p:cNvPicPr>
            <p:nvPr/>
          </p:nvPicPr>
          <p:blipFill>
            <a:blip r:embed="rId3"/>
            <a:stretch>
              <a:fillRect/>
            </a:stretch>
          </p:blipFill>
          <p:spPr>
            <a:xfrm>
              <a:off x="745439" y="2091457"/>
              <a:ext cx="1712776" cy="2216003"/>
            </a:xfrm>
            <a:prstGeom prst="rect">
              <a:avLst/>
            </a:prstGeom>
          </p:spPr>
        </p:pic>
        <p:pic>
          <p:nvPicPr>
            <p:cNvPr id="7" name="Picture 6">
              <a:extLst>
                <a:ext uri="{FF2B5EF4-FFF2-40B4-BE49-F238E27FC236}">
                  <a16:creationId xmlns:a16="http://schemas.microsoft.com/office/drawing/2014/main" id="{0C83EF48-6A68-4347-9180-1FACF27C5825}"/>
                </a:ext>
              </a:extLst>
            </p:cNvPr>
            <p:cNvPicPr>
              <a:picLocks noChangeAspect="1"/>
            </p:cNvPicPr>
            <p:nvPr/>
          </p:nvPicPr>
          <p:blipFill>
            <a:blip r:embed="rId4"/>
            <a:stretch>
              <a:fillRect/>
            </a:stretch>
          </p:blipFill>
          <p:spPr>
            <a:xfrm>
              <a:off x="7881363" y="2084833"/>
              <a:ext cx="1712776" cy="2216003"/>
            </a:xfrm>
            <a:prstGeom prst="rect">
              <a:avLst/>
            </a:prstGeom>
          </p:spPr>
        </p:pic>
        <p:pic>
          <p:nvPicPr>
            <p:cNvPr id="9" name="Picture 8">
              <a:extLst>
                <a:ext uri="{FF2B5EF4-FFF2-40B4-BE49-F238E27FC236}">
                  <a16:creationId xmlns:a16="http://schemas.microsoft.com/office/drawing/2014/main" id="{84BF641F-2273-8E4E-9450-07740985BDBA}"/>
                </a:ext>
              </a:extLst>
            </p:cNvPr>
            <p:cNvPicPr>
              <a:picLocks noChangeAspect="1"/>
            </p:cNvPicPr>
            <p:nvPr/>
          </p:nvPicPr>
          <p:blipFill>
            <a:blip r:embed="rId5"/>
            <a:stretch>
              <a:fillRect/>
            </a:stretch>
          </p:blipFill>
          <p:spPr>
            <a:xfrm>
              <a:off x="11450198" y="2084833"/>
              <a:ext cx="1712776" cy="2216003"/>
            </a:xfrm>
            <a:prstGeom prst="rect">
              <a:avLst/>
            </a:prstGeom>
          </p:spPr>
        </p:pic>
        <p:pic>
          <p:nvPicPr>
            <p:cNvPr id="10" name="Picture 9">
              <a:extLst>
                <a:ext uri="{FF2B5EF4-FFF2-40B4-BE49-F238E27FC236}">
                  <a16:creationId xmlns:a16="http://schemas.microsoft.com/office/drawing/2014/main" id="{E76D2929-619A-F54F-AB5E-4AF303F5FAB4}"/>
                </a:ext>
              </a:extLst>
            </p:cNvPr>
            <p:cNvPicPr>
              <a:picLocks noChangeAspect="1"/>
            </p:cNvPicPr>
            <p:nvPr/>
          </p:nvPicPr>
          <p:blipFill>
            <a:blip r:embed="rId6"/>
            <a:stretch>
              <a:fillRect/>
            </a:stretch>
          </p:blipFill>
          <p:spPr>
            <a:xfrm>
              <a:off x="13233743" y="2084833"/>
              <a:ext cx="1712776" cy="2216003"/>
            </a:xfrm>
            <a:prstGeom prst="rect">
              <a:avLst/>
            </a:prstGeom>
          </p:spPr>
        </p:pic>
        <p:pic>
          <p:nvPicPr>
            <p:cNvPr id="11" name="Picture 10">
              <a:extLst>
                <a:ext uri="{FF2B5EF4-FFF2-40B4-BE49-F238E27FC236}">
                  <a16:creationId xmlns:a16="http://schemas.microsoft.com/office/drawing/2014/main" id="{D299792D-D327-C846-A7C7-3448FE4A69B9}"/>
                </a:ext>
              </a:extLst>
            </p:cNvPr>
            <p:cNvPicPr>
              <a:picLocks noChangeAspect="1"/>
            </p:cNvPicPr>
            <p:nvPr/>
          </p:nvPicPr>
          <p:blipFill>
            <a:blip r:embed="rId7"/>
            <a:stretch>
              <a:fillRect/>
            </a:stretch>
          </p:blipFill>
          <p:spPr>
            <a:xfrm>
              <a:off x="15017287" y="2084833"/>
              <a:ext cx="1712776" cy="2216003"/>
            </a:xfrm>
            <a:prstGeom prst="rect">
              <a:avLst/>
            </a:prstGeom>
          </p:spPr>
        </p:pic>
        <p:pic>
          <p:nvPicPr>
            <p:cNvPr id="13" name="Picture 12">
              <a:extLst>
                <a:ext uri="{FF2B5EF4-FFF2-40B4-BE49-F238E27FC236}">
                  <a16:creationId xmlns:a16="http://schemas.microsoft.com/office/drawing/2014/main" id="{299D0EFD-5CED-C847-A846-1B956E7BF0F2}"/>
                </a:ext>
              </a:extLst>
            </p:cNvPr>
            <p:cNvPicPr>
              <a:picLocks noChangeAspect="1"/>
            </p:cNvPicPr>
            <p:nvPr/>
          </p:nvPicPr>
          <p:blipFill>
            <a:blip r:embed="rId8"/>
            <a:stretch>
              <a:fillRect/>
            </a:stretch>
          </p:blipFill>
          <p:spPr>
            <a:xfrm>
              <a:off x="2529530" y="2091456"/>
              <a:ext cx="1713974" cy="2217553"/>
            </a:xfrm>
            <a:prstGeom prst="rect">
              <a:avLst/>
            </a:prstGeom>
          </p:spPr>
        </p:pic>
        <p:pic>
          <p:nvPicPr>
            <p:cNvPr id="14" name="Picture 13">
              <a:extLst>
                <a:ext uri="{FF2B5EF4-FFF2-40B4-BE49-F238E27FC236}">
                  <a16:creationId xmlns:a16="http://schemas.microsoft.com/office/drawing/2014/main" id="{C712710A-FBFC-4F4E-805F-A537D24B7A24}"/>
                </a:ext>
              </a:extLst>
            </p:cNvPr>
            <p:cNvPicPr>
              <a:picLocks noChangeAspect="1"/>
            </p:cNvPicPr>
            <p:nvPr/>
          </p:nvPicPr>
          <p:blipFill>
            <a:blip r:embed="rId9"/>
            <a:stretch>
              <a:fillRect/>
            </a:stretch>
          </p:blipFill>
          <p:spPr>
            <a:xfrm>
              <a:off x="4314273" y="2084833"/>
              <a:ext cx="1712776" cy="2216003"/>
            </a:xfrm>
            <a:prstGeom prst="rect">
              <a:avLst/>
            </a:prstGeom>
          </p:spPr>
        </p:pic>
        <p:pic>
          <p:nvPicPr>
            <p:cNvPr id="15" name="Picture 14">
              <a:extLst>
                <a:ext uri="{FF2B5EF4-FFF2-40B4-BE49-F238E27FC236}">
                  <a16:creationId xmlns:a16="http://schemas.microsoft.com/office/drawing/2014/main" id="{487ADE7C-DBAD-C341-8B00-A3EF2AA875BA}"/>
                </a:ext>
              </a:extLst>
            </p:cNvPr>
            <p:cNvPicPr>
              <a:picLocks noChangeAspect="1"/>
            </p:cNvPicPr>
            <p:nvPr/>
          </p:nvPicPr>
          <p:blipFill>
            <a:blip r:embed="rId10"/>
            <a:stretch>
              <a:fillRect/>
            </a:stretch>
          </p:blipFill>
          <p:spPr>
            <a:xfrm>
              <a:off x="6097818" y="2084833"/>
              <a:ext cx="1712776" cy="2216003"/>
            </a:xfrm>
            <a:prstGeom prst="rect">
              <a:avLst/>
            </a:prstGeom>
          </p:spPr>
        </p:pic>
        <p:pic>
          <p:nvPicPr>
            <p:cNvPr id="16" name="Picture 15">
              <a:extLst>
                <a:ext uri="{FF2B5EF4-FFF2-40B4-BE49-F238E27FC236}">
                  <a16:creationId xmlns:a16="http://schemas.microsoft.com/office/drawing/2014/main" id="{D0057421-EBBF-E84B-9C2D-D52EEE244DA5}"/>
                </a:ext>
              </a:extLst>
            </p:cNvPr>
            <p:cNvPicPr>
              <a:picLocks noChangeAspect="1"/>
            </p:cNvPicPr>
            <p:nvPr/>
          </p:nvPicPr>
          <p:blipFill>
            <a:blip r:embed="rId11"/>
            <a:stretch>
              <a:fillRect/>
            </a:stretch>
          </p:blipFill>
          <p:spPr>
            <a:xfrm>
              <a:off x="9664908" y="2084832"/>
              <a:ext cx="1712776" cy="2216003"/>
            </a:xfrm>
            <a:prstGeom prst="rect">
              <a:avLst/>
            </a:prstGeom>
          </p:spPr>
        </p:pic>
      </p:grpSp>
    </p:spTree>
    <p:extLst>
      <p:ext uri="{BB962C8B-B14F-4D97-AF65-F5344CB8AC3E}">
        <p14:creationId xmlns:p14="http://schemas.microsoft.com/office/powerpoint/2010/main" val="256651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1.48148E-6 L -0.26198 0.00116 " pathEditMode="relative" rAng="0" ptsTypes="AA">
                                      <p:cBhvr>
                                        <p:cTn id="6" dur="500" fill="hold"/>
                                        <p:tgtEl>
                                          <p:spTgt spid="4"/>
                                        </p:tgtEl>
                                        <p:attrNameLst>
                                          <p:attrName>ppt_x</p:attrName>
                                          <p:attrName>ppt_y</p:attrName>
                                        </p:attrNameLst>
                                      </p:cBhvr>
                                      <p:rCtr x="-13099" y="4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6315 0.00116 L -0.525 0.00116 " pathEditMode="relative" ptsTypes="AA">
                                      <p:cBhvr>
                                        <p:cTn id="10" dur="500" fill="hold"/>
                                        <p:tgtEl>
                                          <p:spTgt spid="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52526 0.00162 L -0.78776 0.00162 " pathEditMode="relative" ptsTypes="AA">
                                      <p:cBhvr>
                                        <p:cTn id="14" dur="500" fill="hold"/>
                                        <p:tgtEl>
                                          <p:spTgt spid="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78776 0.00162 L -1.05026 0.00162 " pathEditMode="relative" ptsTypes="AA">
                                      <p:cBhvr>
                                        <p:cTn id="18" dur="500" fill="hold"/>
                                        <p:tgtEl>
                                          <p:spTgt spid="4"/>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05 0.00162 L -1.3125 0.00162 " pathEditMode="relative" ptsTypes="AA">
                                      <p:cBhvr>
                                        <p:cTn id="22" dur="500" fill="hold"/>
                                        <p:tgtEl>
                                          <p:spTgt spid="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31302 0.00162 L -1.57552 0.00162 " pathEditMode="relative" rAng="0" ptsTypes="AA">
                                      <p:cBhvr>
                                        <p:cTn id="26" dur="500" fill="hold"/>
                                        <p:tgtEl>
                                          <p:spTgt spid="4"/>
                                        </p:tgtEl>
                                        <p:attrNameLst>
                                          <p:attrName>ppt_x</p:attrName>
                                          <p:attrName>ppt_y</p:attrName>
                                        </p:attrNameLst>
                                      </p:cBhvr>
                                      <p:rCtr x="-13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Reproducibility</a:t>
            </a:r>
          </a:p>
        </p:txBody>
      </p:sp>
    </p:spTree>
    <p:extLst>
      <p:ext uri="{BB962C8B-B14F-4D97-AF65-F5344CB8AC3E}">
        <p14:creationId xmlns:p14="http://schemas.microsoft.com/office/powerpoint/2010/main" val="7143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214195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117371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a:srcRect l="14866"/>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a:srcRect l="11069" r="14222" b="29063"/>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4637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2944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a:bodyPr>
          <a:lstStyle/>
          <a:p>
            <a:pPr marL="0" indent="0">
              <a:buNone/>
            </a:pPr>
            <a:r>
              <a:rPr lang="en-US" sz="3600" dirty="0"/>
              <a:t>Complete the section “Reproducibility” on Handout 1.</a:t>
            </a:r>
          </a:p>
          <a:p>
            <a:pPr marL="0" indent="0">
              <a:buNone/>
            </a:pPr>
            <a:r>
              <a:rPr lang="en-US" sz="3600" dirty="0"/>
              <a:t>Spend one minute writing down as many reasons as you can think of for why you might want your </a:t>
            </a:r>
            <a:r>
              <a:rPr lang="en-US" sz="3600" b="1" dirty="0"/>
              <a:t>own</a:t>
            </a:r>
            <a:r>
              <a:rPr lang="en-US" sz="3600" dirty="0"/>
              <a:t> data analyses to be reproducible.</a:t>
            </a:r>
          </a:p>
          <a:p>
            <a:pPr marL="0" indent="0">
              <a:buNone/>
            </a:pPr>
            <a:r>
              <a:rPr lang="en-US" sz="3600" dirty="0"/>
              <a:t>Then compare your list with your group mates’. </a:t>
            </a:r>
          </a:p>
        </p:txBody>
      </p:sp>
    </p:spTree>
    <p:extLst>
      <p:ext uri="{BB962C8B-B14F-4D97-AF65-F5344CB8AC3E}">
        <p14:creationId xmlns:p14="http://schemas.microsoft.com/office/powerpoint/2010/main" val="1300884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5837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Tools We’ll Use</a:t>
            </a:r>
          </a:p>
        </p:txBody>
      </p:sp>
    </p:spTree>
    <p:extLst>
      <p:ext uri="{BB962C8B-B14F-4D97-AF65-F5344CB8AC3E}">
        <p14:creationId xmlns:p14="http://schemas.microsoft.com/office/powerpoint/2010/main" val="1298106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196239" y="2286000"/>
            <a:ext cx="3135790" cy="2743816"/>
          </a:xfrm>
          <a:prstGeom prst="rect">
            <a:avLst/>
          </a:prstGeom>
        </p:spPr>
      </p:pic>
      <p:sp>
        <p:nvSpPr>
          <p:cNvPr id="2" name="Title 1"/>
          <p:cNvSpPr>
            <a:spLocks noGrp="1"/>
          </p:cNvSpPr>
          <p:nvPr>
            <p:ph type="title"/>
          </p:nvPr>
        </p:nvSpPr>
        <p:spPr>
          <a:xfrm>
            <a:off x="1024127" y="585216"/>
            <a:ext cx="10993701" cy="1499616"/>
          </a:xfrm>
        </p:spPr>
        <p:txBody>
          <a:bodyPr>
            <a:normAutofit/>
          </a:bodyPr>
          <a:lstStyle/>
          <a:p>
            <a:r>
              <a:rPr lang="en-US" sz="4800" dirty="0"/>
              <a:t>“R” Does Not Stand for “Reproducible”</a:t>
            </a:r>
            <a:r>
              <a:rPr lang="mr-IN" sz="4800" dirty="0"/>
              <a:t>…</a:t>
            </a:r>
            <a:r>
              <a:rPr lang="en-US" sz="4800" dirty="0"/>
              <a:t> </a:t>
            </a:r>
            <a:br>
              <a:rPr lang="en-US" sz="4800" dirty="0"/>
            </a:br>
            <a:r>
              <a:rPr lang="en-US" sz="4800" dirty="0"/>
              <a:t>But It Might As Well</a:t>
            </a:r>
          </a:p>
        </p:txBody>
      </p:sp>
      <p:sp>
        <p:nvSpPr>
          <p:cNvPr id="4" name="Content Placeholder 2"/>
          <p:cNvSpPr>
            <a:spLocks noGrp="1"/>
          </p:cNvSpPr>
          <p:nvPr>
            <p:ph idx="1"/>
          </p:nvPr>
        </p:nvSpPr>
        <p:spPr>
          <a:xfrm>
            <a:off x="1024128" y="2286000"/>
            <a:ext cx="7520265" cy="3500651"/>
          </a:xfrm>
        </p:spPr>
        <p:txBody>
          <a:bodyPr>
            <a:normAutofit/>
          </a:bodyPr>
          <a:lstStyle/>
          <a:p>
            <a:pPr>
              <a:buFont typeface="Arial" charset="0"/>
              <a:buChar char="•"/>
            </a:pPr>
            <a:r>
              <a:rPr lang="en-US" sz="2800" dirty="0"/>
              <a:t> </a:t>
            </a:r>
            <a:r>
              <a:rPr lang="en-US" sz="2800" i="1" dirty="0" err="1"/>
              <a:t>RStudio</a:t>
            </a:r>
            <a:r>
              <a:rPr lang="en-US" sz="2800" dirty="0"/>
              <a:t> programming environment</a:t>
            </a:r>
          </a:p>
          <a:p>
            <a:pPr>
              <a:buFont typeface="Arial" charset="0"/>
              <a:buChar char="•"/>
            </a:pPr>
            <a:endParaRPr lang="en-US" sz="2800" dirty="0"/>
          </a:p>
          <a:p>
            <a:pPr>
              <a:buFont typeface="Arial" charset="0"/>
              <a:buChar char="•"/>
            </a:pPr>
            <a:r>
              <a:rPr lang="en-US" sz="2800" dirty="0"/>
              <a:t> Concise human-readable code for data transformation and graphics</a:t>
            </a:r>
          </a:p>
          <a:p>
            <a:pPr>
              <a:buFont typeface="Arial" charset="0"/>
              <a:buChar char="•"/>
            </a:pPr>
            <a:endParaRPr lang="en-US" sz="2800" i="1" dirty="0"/>
          </a:p>
          <a:p>
            <a:pPr>
              <a:buFont typeface="Arial" charset="0"/>
              <a:buChar char="•"/>
            </a:pPr>
            <a:r>
              <a:rPr lang="en-US" sz="2800" i="1" dirty="0"/>
              <a:t> </a:t>
            </a:r>
            <a:r>
              <a:rPr lang="en-US" sz="2800" dirty="0"/>
              <a:t>Reproducible reporting</a:t>
            </a:r>
          </a:p>
        </p:txBody>
      </p:sp>
    </p:spTree>
    <p:extLst>
      <p:ext uri="{BB962C8B-B14F-4D97-AF65-F5344CB8AC3E}">
        <p14:creationId xmlns:p14="http://schemas.microsoft.com/office/powerpoint/2010/main" val="431734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 up</a:t>
            </a:r>
          </a:p>
        </p:txBody>
      </p:sp>
      <p:sp>
        <p:nvSpPr>
          <p:cNvPr id="3" name="Text Placeholder 2"/>
          <p:cNvSpPr>
            <a:spLocks noGrp="1"/>
          </p:cNvSpPr>
          <p:nvPr>
            <p:ph type="body" sz="quarter" idx="13"/>
          </p:nvPr>
        </p:nvSpPr>
        <p:spPr/>
        <p:txBody>
          <a:bodyPr>
            <a:noAutofit/>
          </a:bodyPr>
          <a:lstStyle/>
          <a:p>
            <a:r>
              <a:rPr lang="en-US" sz="3600" dirty="0"/>
              <a:t>Form groups of 2-3 people. Tell each other:</a:t>
            </a:r>
          </a:p>
          <a:p>
            <a:r>
              <a:rPr lang="en-US" sz="3600" dirty="0"/>
              <a:t>1. Who you are</a:t>
            </a:r>
          </a:p>
          <a:p>
            <a:r>
              <a:rPr lang="en-US" sz="3600" dirty="0"/>
              <a:t>2. What you’ve done with data in Microsoft Excel</a:t>
            </a:r>
          </a:p>
          <a:p>
            <a:r>
              <a:rPr lang="en-US" sz="3600" dirty="0"/>
              <a:t>3. What you</a:t>
            </a:r>
            <a:r>
              <a:rPr lang="mr-IN" sz="3600" dirty="0"/>
              <a:t>’</a:t>
            </a:r>
            <a:r>
              <a:rPr lang="en-US" sz="3600" dirty="0"/>
              <a:t>d like to be able to do with R/RStudio</a:t>
            </a:r>
          </a:p>
        </p:txBody>
      </p:sp>
    </p:spTree>
    <p:extLst>
      <p:ext uri="{BB962C8B-B14F-4D97-AF65-F5344CB8AC3E}">
        <p14:creationId xmlns:p14="http://schemas.microsoft.com/office/powerpoint/2010/main" val="1712110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203505" cy="1499616"/>
          </a:xfrm>
        </p:spPr>
        <p:txBody>
          <a:bodyPr/>
          <a:lstStyle/>
          <a:p>
            <a:r>
              <a:rPr lang="en-US" sz="4800" dirty="0"/>
              <a:t>RStudio for Developing Data Analyses</a:t>
            </a:r>
          </a:p>
        </p:txBody>
      </p:sp>
      <p:sp>
        <p:nvSpPr>
          <p:cNvPr id="3" name="Content Placeholder 2"/>
          <p:cNvSpPr>
            <a:spLocks noGrp="1"/>
          </p:cNvSpPr>
          <p:nvPr>
            <p:ph idx="1"/>
          </p:nvPr>
        </p:nvSpPr>
        <p:spPr>
          <a:xfrm>
            <a:off x="1024128" y="2286000"/>
            <a:ext cx="7967471" cy="4023360"/>
          </a:xfrm>
        </p:spPr>
        <p:txBody>
          <a:bodyPr>
            <a:normAutofit lnSpcReduction="10000"/>
          </a:bodyPr>
          <a:lstStyle/>
          <a:p>
            <a:pPr>
              <a:buFont typeface="Arial" charset="0"/>
              <a:buChar char="•"/>
            </a:pPr>
            <a:r>
              <a:rPr lang="en-US" sz="2800" dirty="0"/>
              <a:t> Free and open-source state-of-the-art integrated development environment</a:t>
            </a:r>
          </a:p>
          <a:p>
            <a:pPr>
              <a:buFont typeface="Arial" charset="0"/>
              <a:buChar char="•"/>
            </a:pPr>
            <a:endParaRPr lang="en-US" sz="2800" dirty="0"/>
          </a:p>
          <a:p>
            <a:pPr>
              <a:buFont typeface="Arial" charset="0"/>
              <a:buChar char="•"/>
            </a:pPr>
            <a:r>
              <a:rPr lang="en-US" sz="2800" dirty="0"/>
              <a:t> Tightly integrated with R Markdown for reproducible reporting</a:t>
            </a:r>
          </a:p>
          <a:p>
            <a:pPr>
              <a:buFont typeface="Arial" charset="0"/>
              <a:buChar char="•"/>
            </a:pPr>
            <a:endParaRPr lang="en-US" sz="2800" dirty="0"/>
          </a:p>
          <a:p>
            <a:pPr>
              <a:buFont typeface="Arial" charset="0"/>
              <a:buChar char="•"/>
            </a:pPr>
            <a:r>
              <a:rPr lang="en-US" sz="2800" dirty="0"/>
              <a:t> Built-in support for modern machine learning applications including Google </a:t>
            </a:r>
            <a:r>
              <a:rPr lang="en-US" sz="2800" dirty="0" err="1"/>
              <a:t>CloudML</a:t>
            </a:r>
            <a:r>
              <a:rPr lang="en-US" sz="2800" dirty="0"/>
              <a:t>, </a:t>
            </a:r>
            <a:r>
              <a:rPr lang="en-US" sz="2800" dirty="0" err="1"/>
              <a:t>TensorFlow</a:t>
            </a:r>
            <a:r>
              <a:rPr lang="en-US" sz="2800" dirty="0"/>
              <a:t>, and </a:t>
            </a:r>
            <a:r>
              <a:rPr lang="en-US" sz="2800" dirty="0" err="1"/>
              <a:t>Keras</a:t>
            </a:r>
            <a:endParaRPr lang="en-US" sz="2800" dirty="0"/>
          </a:p>
        </p:txBody>
      </p:sp>
      <p:pic>
        <p:nvPicPr>
          <p:cNvPr id="5" name="Picture 4"/>
          <p:cNvPicPr>
            <a:picLocks noChangeAspect="1"/>
          </p:cNvPicPr>
          <p:nvPr/>
        </p:nvPicPr>
        <p:blipFill>
          <a:blip r:embed="rId3"/>
          <a:stretch>
            <a:fillRect/>
          </a:stretch>
        </p:blipFill>
        <p:spPr>
          <a:xfrm>
            <a:off x="9257417" y="2084832"/>
            <a:ext cx="2324983" cy="2601468"/>
          </a:xfrm>
          <a:prstGeom prst="rect">
            <a:avLst/>
          </a:prstGeom>
        </p:spPr>
      </p:pic>
    </p:spTree>
    <p:extLst>
      <p:ext uri="{BB962C8B-B14F-4D97-AF65-F5344CB8AC3E}">
        <p14:creationId xmlns:p14="http://schemas.microsoft.com/office/powerpoint/2010/main" val="1369610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259592"/>
            <a:ext cx="11125200" cy="6338815"/>
          </a:xfrm>
          <a:prstGeom prst="rect">
            <a:avLst/>
          </a:prstGeom>
        </p:spPr>
      </p:pic>
    </p:spTree>
    <p:extLst>
      <p:ext uri="{BB962C8B-B14F-4D97-AF65-F5344CB8AC3E}">
        <p14:creationId xmlns:p14="http://schemas.microsoft.com/office/powerpoint/2010/main" val="31678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Word About Packages</a:t>
            </a:r>
          </a:p>
        </p:txBody>
      </p:sp>
      <p:pic>
        <p:nvPicPr>
          <p:cNvPr id="6" name="Picture 5"/>
          <p:cNvPicPr>
            <a:picLocks noChangeAspect="1"/>
          </p:cNvPicPr>
          <p:nvPr/>
        </p:nvPicPr>
        <p:blipFill>
          <a:blip r:embed="rId3"/>
          <a:stretch>
            <a:fillRect/>
          </a:stretch>
        </p:blipFill>
        <p:spPr>
          <a:xfrm>
            <a:off x="3699764" y="2771737"/>
            <a:ext cx="3899876" cy="2257823"/>
          </a:xfrm>
          <a:prstGeom prst="rect">
            <a:avLst/>
          </a:prstGeom>
        </p:spPr>
      </p:pic>
      <p:pic>
        <p:nvPicPr>
          <p:cNvPr id="7" name="Picture 6"/>
          <p:cNvPicPr>
            <a:picLocks noChangeAspect="1"/>
          </p:cNvPicPr>
          <p:nvPr/>
        </p:nvPicPr>
        <p:blipFill>
          <a:blip r:embed="rId4"/>
          <a:stretch>
            <a:fillRect/>
          </a:stretch>
        </p:blipFill>
        <p:spPr>
          <a:xfrm>
            <a:off x="7834102" y="2776494"/>
            <a:ext cx="3794368" cy="2253066"/>
          </a:xfrm>
          <a:prstGeom prst="rect">
            <a:avLst/>
          </a:prstGeom>
        </p:spPr>
      </p:pic>
      <p:grpSp>
        <p:nvGrpSpPr>
          <p:cNvPr id="5" name="Group 4">
            <a:extLst>
              <a:ext uri="{FF2B5EF4-FFF2-40B4-BE49-F238E27FC236}">
                <a16:creationId xmlns:a16="http://schemas.microsoft.com/office/drawing/2014/main" id="{0411D806-6B45-A445-82B7-9B828BEE1AAD}"/>
              </a:ext>
            </a:extLst>
          </p:cNvPr>
          <p:cNvGrpSpPr/>
          <p:nvPr/>
        </p:nvGrpSpPr>
        <p:grpSpPr>
          <a:xfrm>
            <a:off x="902678" y="2528047"/>
            <a:ext cx="2016954" cy="3460569"/>
            <a:chOff x="902677" y="1946031"/>
            <a:chExt cx="2356175" cy="4042585"/>
          </a:xfrm>
        </p:grpSpPr>
        <p:pic>
          <p:nvPicPr>
            <p:cNvPr id="4" name="Picture 3"/>
            <p:cNvPicPr>
              <a:picLocks noChangeAspect="1"/>
            </p:cNvPicPr>
            <p:nvPr/>
          </p:nvPicPr>
          <p:blipFill>
            <a:blip r:embed="rId5"/>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105381" y="6488668"/>
            <a:ext cx="1837491" cy="369332"/>
          </a:xfrm>
          <a:prstGeom prst="rect">
            <a:avLst/>
          </a:prstGeom>
        </p:spPr>
        <p:txBody>
          <a:bodyPr wrap="none">
            <a:spAutoFit/>
          </a:bodyPr>
          <a:lstStyle/>
          <a:p>
            <a:r>
              <a:rPr lang="en-US" dirty="0">
                <a:hlinkClick r:id="rId6"/>
              </a:rPr>
              <a:t>CC BY-SA RStudio</a:t>
            </a:r>
            <a:endParaRPr lang="en-US" dirty="0"/>
          </a:p>
        </p:txBody>
      </p:sp>
      <p:sp>
        <p:nvSpPr>
          <p:cNvPr id="3" name="Rectangle 2">
            <a:extLst>
              <a:ext uri="{FF2B5EF4-FFF2-40B4-BE49-F238E27FC236}">
                <a16:creationId xmlns:a16="http://schemas.microsoft.com/office/drawing/2014/main" id="{C84DA4D8-945D-3042-B84A-6F788403D6BF}"/>
              </a:ext>
            </a:extLst>
          </p:cNvPr>
          <p:cNvSpPr/>
          <p:nvPr/>
        </p:nvSpPr>
        <p:spPr>
          <a:xfrm>
            <a:off x="1357157" y="1879570"/>
            <a:ext cx="1107996" cy="707886"/>
          </a:xfrm>
          <a:prstGeom prst="rect">
            <a:avLst/>
          </a:prstGeom>
        </p:spPr>
        <p:txBody>
          <a:bodyPr wrap="none">
            <a:spAutoFit/>
          </a:bodyPr>
          <a:lstStyle/>
          <a:p>
            <a:r>
              <a:rPr lang="en-US" sz="4000" dirty="0">
                <a:solidFill>
                  <a:schemeClr val="accent2"/>
                </a:solidFill>
                <a:latin typeface="Monaco" charset="0"/>
              </a:rPr>
              <a:t>foo</a:t>
            </a:r>
            <a:endParaRPr lang="en-US" sz="4000" dirty="0"/>
          </a:p>
        </p:txBody>
      </p:sp>
    </p:spTree>
    <p:extLst>
      <p:ext uri="{BB962C8B-B14F-4D97-AF65-F5344CB8AC3E}">
        <p14:creationId xmlns:p14="http://schemas.microsoft.com/office/powerpoint/2010/main" val="1159925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p:txBody>
          <a:bodyPr>
            <a:normAutofit/>
          </a:bodyPr>
          <a:lstStyle/>
          <a:p>
            <a:pPr marL="0" indent="0">
              <a:buNone/>
            </a:pPr>
            <a:r>
              <a:rPr lang="en-US" sz="3600" dirty="0"/>
              <a:t>Open RStudio and install the </a:t>
            </a:r>
            <a:r>
              <a:rPr lang="en-US" sz="2800" dirty="0" err="1">
                <a:solidFill>
                  <a:schemeClr val="accent2"/>
                </a:solidFill>
                <a:latin typeface="Monaco" pitchFamily="2" charset="77"/>
              </a:rPr>
              <a:t>tidyverse</a:t>
            </a:r>
            <a:r>
              <a:rPr lang="en-US" sz="3600" dirty="0"/>
              <a:t> package by typing in the Console:</a:t>
            </a:r>
          </a:p>
          <a:p>
            <a:pPr marL="0" indent="0">
              <a:buNone/>
            </a:pPr>
            <a:endParaRPr lang="en-US" sz="3600" dirty="0"/>
          </a:p>
          <a:p>
            <a:pPr marL="0" indent="0" algn="ctr">
              <a:buNone/>
            </a:pPr>
            <a:r>
              <a:rPr lang="en-US" sz="3600" dirty="0" err="1">
                <a:solidFill>
                  <a:schemeClr val="accent2"/>
                </a:solidFill>
                <a:latin typeface="Monaco" charset="0"/>
                <a:ea typeface="Monaco" charset="0"/>
                <a:cs typeface="Monaco" charset="0"/>
              </a:rPr>
              <a:t>install.packages</a:t>
            </a:r>
            <a:r>
              <a:rPr lang="en-US" sz="3600" dirty="0">
                <a:solidFill>
                  <a:schemeClr val="accent2"/>
                </a:solidFill>
                <a:latin typeface="Monaco" charset="0"/>
                <a:ea typeface="Monaco" charset="0"/>
                <a:cs typeface="Monaco" charset="0"/>
              </a:rPr>
              <a:t>(</a:t>
            </a:r>
            <a:r>
              <a:rPr lang="mr-IN" sz="3600" dirty="0">
                <a:solidFill>
                  <a:schemeClr val="accent2"/>
                </a:solidFill>
              </a:rPr>
              <a:t>"</a:t>
            </a:r>
            <a:r>
              <a:rPr lang="en-US" sz="3600" dirty="0" err="1">
                <a:solidFill>
                  <a:schemeClr val="accent2"/>
                </a:solidFill>
                <a:latin typeface="Monaco" charset="0"/>
                <a:ea typeface="Monaco" charset="0"/>
                <a:cs typeface="Monaco" charset="0"/>
              </a:rPr>
              <a:t>tidyverse</a:t>
            </a:r>
            <a:r>
              <a:rPr lang="mr-IN" sz="3600" dirty="0">
                <a:solidFill>
                  <a:schemeClr val="accent2"/>
                </a:solidFill>
              </a:rPr>
              <a:t>"</a:t>
            </a:r>
            <a:r>
              <a:rPr lang="en-US" sz="3600" dirty="0">
                <a:solidFill>
                  <a:schemeClr val="accent2"/>
                </a:solidFill>
                <a:latin typeface="Monaco" charset="0"/>
                <a:ea typeface="Monaco" charset="0"/>
                <a:cs typeface="Monaco" charset="0"/>
              </a:rPr>
              <a:t>)</a:t>
            </a:r>
          </a:p>
          <a:p>
            <a:pPr marL="0" indent="0">
              <a:buNone/>
            </a:pPr>
            <a:endParaRPr lang="en-US" sz="3600" dirty="0"/>
          </a:p>
        </p:txBody>
      </p:sp>
      <p:pic>
        <p:nvPicPr>
          <p:cNvPr id="4"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9678715" y="5685039"/>
            <a:ext cx="2130970" cy="637613"/>
          </a:xfrm>
          <a:prstGeom prst="rect">
            <a:avLst/>
          </a:prstGeom>
          <a:ln w="12700">
            <a:solidFill>
              <a:srgbClr val="A6AAA9"/>
            </a:solidFill>
            <a:miter lim="400000"/>
          </a:ln>
        </p:spPr>
      </p:pic>
    </p:spTree>
    <p:extLst>
      <p:ext uri="{BB962C8B-B14F-4D97-AF65-F5344CB8AC3E}">
        <p14:creationId xmlns:p14="http://schemas.microsoft.com/office/powerpoint/2010/main" val="5684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Tidyverse</a:t>
            </a:r>
            <a:r>
              <a:rPr lang="en-US" dirty="0"/>
              <a:t> for “Tidy” Data Analysis</a:t>
            </a:r>
          </a:p>
        </p:txBody>
      </p:sp>
      <p:sp>
        <p:nvSpPr>
          <p:cNvPr id="3" name="Content Placeholder 2"/>
          <p:cNvSpPr>
            <a:spLocks noGrp="1"/>
          </p:cNvSpPr>
          <p:nvPr>
            <p:ph idx="1"/>
          </p:nvPr>
        </p:nvSpPr>
        <p:spPr>
          <a:xfrm>
            <a:off x="1024129" y="2286000"/>
            <a:ext cx="8272272" cy="4023360"/>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9175749" y="2165349"/>
            <a:ext cx="2406651" cy="2406651"/>
          </a:xfrm>
          <a:prstGeom prst="rect">
            <a:avLst/>
          </a:prstGeom>
        </p:spPr>
      </p:pic>
    </p:spTree>
    <p:extLst>
      <p:ext uri="{BB962C8B-B14F-4D97-AF65-F5344CB8AC3E}">
        <p14:creationId xmlns:p14="http://schemas.microsoft.com/office/powerpoint/2010/main" val="1082966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Markdown for Reproducible Reports</a:t>
            </a:r>
          </a:p>
        </p:txBody>
      </p:sp>
      <p:sp>
        <p:nvSpPr>
          <p:cNvPr id="3" name="Content Placeholder 2"/>
          <p:cNvSpPr>
            <a:spLocks noGrp="1"/>
          </p:cNvSpPr>
          <p:nvPr>
            <p:ph idx="1"/>
          </p:nvPr>
        </p:nvSpPr>
        <p:spPr>
          <a:xfrm>
            <a:off x="1024128" y="2286000"/>
            <a:ext cx="7586472" cy="4023360"/>
          </a:xfrm>
        </p:spPr>
        <p:txBody>
          <a:bodyPr>
            <a:normAutofit/>
          </a:bodyPr>
          <a:lstStyle/>
          <a:p>
            <a:pPr>
              <a:buFont typeface="Arial" charset="0"/>
              <a:buChar char="•"/>
            </a:pPr>
            <a:r>
              <a:rPr lang="en-US" sz="2800" dirty="0"/>
              <a:t> Code remains attached to its documentation and output</a:t>
            </a:r>
          </a:p>
          <a:p>
            <a:pPr>
              <a:buFont typeface="Arial" charset="0"/>
              <a:buChar char="•"/>
            </a:pPr>
            <a:endParaRPr lang="en-US" sz="2800" dirty="0"/>
          </a:p>
          <a:p>
            <a:pPr>
              <a:buFont typeface="Arial" charset="0"/>
              <a:buChar char="•"/>
            </a:pPr>
            <a:r>
              <a:rPr lang="en-US" sz="2800" dirty="0"/>
              <a:t> Text and code compile into a single HTML or PDF document that can be shared</a:t>
            </a:r>
          </a:p>
          <a:p>
            <a:pPr>
              <a:buFont typeface="Arial" charset="0"/>
              <a:buChar char="•"/>
            </a:pPr>
            <a:endParaRPr lang="en-US" sz="2800" dirty="0"/>
          </a:p>
          <a:p>
            <a:pPr>
              <a:buFont typeface="Arial" charset="0"/>
              <a:buChar char="•"/>
            </a:pPr>
            <a:r>
              <a:rPr lang="en-US" sz="2800" dirty="0"/>
              <a:t> Reproducible reports can be automated and turned into analytic dashboards</a:t>
            </a:r>
          </a:p>
        </p:txBody>
      </p:sp>
      <p:pic>
        <p:nvPicPr>
          <p:cNvPr id="6" name="Picture 5"/>
          <p:cNvPicPr>
            <a:picLocks noChangeAspect="1"/>
          </p:cNvPicPr>
          <p:nvPr/>
        </p:nvPicPr>
        <p:blipFill>
          <a:blip r:embed="rId3"/>
          <a:stretch>
            <a:fillRect/>
          </a:stretch>
        </p:blipFill>
        <p:spPr>
          <a:xfrm>
            <a:off x="9220200" y="2090275"/>
            <a:ext cx="2349500" cy="2641600"/>
          </a:xfrm>
          <a:prstGeom prst="rect">
            <a:avLst/>
          </a:prstGeom>
        </p:spPr>
      </p:pic>
    </p:spTree>
    <p:extLst>
      <p:ext uri="{BB962C8B-B14F-4D97-AF65-F5344CB8AC3E}">
        <p14:creationId xmlns:p14="http://schemas.microsoft.com/office/powerpoint/2010/main" val="724036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0012" y="179970"/>
            <a:ext cx="9191976" cy="1797571"/>
          </a:xfrm>
          <a:prstGeom prst="rect">
            <a:avLst/>
          </a:prstGeom>
        </p:spPr>
      </p:pic>
      <p:pic>
        <p:nvPicPr>
          <p:cNvPr id="3" name="Picture 2"/>
          <p:cNvPicPr>
            <a:picLocks noChangeAspect="1"/>
          </p:cNvPicPr>
          <p:nvPr/>
        </p:nvPicPr>
        <p:blipFill>
          <a:blip r:embed="rId4"/>
          <a:stretch>
            <a:fillRect/>
          </a:stretch>
        </p:blipFill>
        <p:spPr>
          <a:xfrm>
            <a:off x="1500012" y="1977541"/>
            <a:ext cx="9191976" cy="783556"/>
          </a:xfrm>
          <a:prstGeom prst="rect">
            <a:avLst/>
          </a:prstGeom>
        </p:spPr>
      </p:pic>
      <p:pic>
        <p:nvPicPr>
          <p:cNvPr id="4" name="Picture 3"/>
          <p:cNvPicPr>
            <a:picLocks noChangeAspect="1"/>
          </p:cNvPicPr>
          <p:nvPr/>
        </p:nvPicPr>
        <p:blipFill>
          <a:blip r:embed="rId5"/>
          <a:stretch>
            <a:fillRect/>
          </a:stretch>
        </p:blipFill>
        <p:spPr>
          <a:xfrm>
            <a:off x="1500012" y="2615386"/>
            <a:ext cx="9191976" cy="638698"/>
          </a:xfrm>
          <a:prstGeom prst="rect">
            <a:avLst/>
          </a:prstGeom>
        </p:spPr>
      </p:pic>
      <p:pic>
        <p:nvPicPr>
          <p:cNvPr id="5" name="Picture 4"/>
          <p:cNvPicPr>
            <a:picLocks noChangeAspect="1"/>
          </p:cNvPicPr>
          <p:nvPr/>
        </p:nvPicPr>
        <p:blipFill>
          <a:blip r:embed="rId6"/>
          <a:stretch>
            <a:fillRect/>
          </a:stretch>
        </p:blipFill>
        <p:spPr>
          <a:xfrm>
            <a:off x="1500012" y="3254084"/>
            <a:ext cx="9191976" cy="3423945"/>
          </a:xfrm>
          <a:prstGeom prst="rect">
            <a:avLst/>
          </a:prstGeom>
        </p:spPr>
      </p:pic>
      <p:grpSp>
        <p:nvGrpSpPr>
          <p:cNvPr id="11" name="Group 10"/>
          <p:cNvGrpSpPr/>
          <p:nvPr/>
        </p:nvGrpSpPr>
        <p:grpSpPr>
          <a:xfrm>
            <a:off x="-990600" y="7143307"/>
            <a:ext cx="3676973" cy="2669857"/>
            <a:chOff x="-1467173" y="-1524000"/>
            <a:chExt cx="3676973" cy="2669857"/>
          </a:xfrm>
        </p:grpSpPr>
        <p:sp>
          <p:nvSpPr>
            <p:cNvPr id="7" name="TextBox 6"/>
            <p:cNvSpPr txBox="1"/>
            <p:nvPr/>
          </p:nvSpPr>
          <p:spPr>
            <a:xfrm>
              <a:off x="-1447800" y="-1524000"/>
              <a:ext cx="3657600" cy="1200329"/>
            </a:xfrm>
            <a:prstGeom prst="rect">
              <a:avLst/>
            </a:prstGeom>
            <a:noFill/>
          </p:spPr>
          <p:txBody>
            <a:bodyPr wrap="square" rtlCol="0">
              <a:spAutoFit/>
            </a:bodyPr>
            <a:lstStyle/>
            <a:p>
              <a:r>
                <a:rPr lang="en-US" dirty="0"/>
                <a:t>Better to show an example of an actual report, like this?</a:t>
              </a:r>
            </a:p>
            <a:p>
              <a:endParaRPr lang="en-US" dirty="0"/>
            </a:p>
            <a:p>
              <a:endParaRPr lang="en-US" dirty="0"/>
            </a:p>
          </p:txBody>
        </p:sp>
        <p:pic>
          <p:nvPicPr>
            <p:cNvPr id="10" name="Picture 9"/>
            <p:cNvPicPr>
              <a:picLocks noChangeAspect="1"/>
            </p:cNvPicPr>
            <p:nvPr/>
          </p:nvPicPr>
          <p:blipFill>
            <a:blip r:embed="rId7"/>
            <a:stretch>
              <a:fillRect/>
            </a:stretch>
          </p:blipFill>
          <p:spPr>
            <a:xfrm>
              <a:off x="-1467173" y="-822643"/>
              <a:ext cx="3517900" cy="1968500"/>
            </a:xfrm>
            <a:prstGeom prst="rect">
              <a:avLst/>
            </a:prstGeom>
          </p:spPr>
        </p:pic>
      </p:grpSp>
    </p:spTree>
    <p:extLst>
      <p:ext uri="{BB962C8B-B14F-4D97-AF65-F5344CB8AC3E}">
        <p14:creationId xmlns:p14="http://schemas.microsoft.com/office/powerpoint/2010/main" val="4976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522" t="6497" r="1650" b="11358"/>
          <a:stretch/>
        </p:blipFill>
        <p:spPr>
          <a:xfrm>
            <a:off x="1097280" y="1914862"/>
            <a:ext cx="10144461" cy="3162748"/>
          </a:xfrm>
          <a:prstGeom prst="rect">
            <a:avLst/>
          </a:prstGeom>
        </p:spPr>
      </p:pic>
    </p:spTree>
    <p:extLst>
      <p:ext uri="{BB962C8B-B14F-4D97-AF65-F5344CB8AC3E}">
        <p14:creationId xmlns:p14="http://schemas.microsoft.com/office/powerpoint/2010/main" val="1687770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8B8CF0-C52A-584F-8629-D7CEA35D3F15}"/>
              </a:ext>
            </a:extLst>
          </p:cNvPr>
          <p:cNvSpPr>
            <a:spLocks noGrp="1"/>
          </p:cNvSpPr>
          <p:nvPr>
            <p:ph type="title"/>
          </p:nvPr>
        </p:nvSpPr>
        <p:spPr>
          <a:xfrm>
            <a:off x="1024128" y="5852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F6CF86AC-540F-E045-BA4D-97277C193003}"/>
              </a:ext>
            </a:extLst>
          </p:cNvPr>
          <p:cNvSpPr>
            <a:spLocks noGrp="1"/>
          </p:cNvSpPr>
          <p:nvPr>
            <p:ph type="body" sz="quarter" idx="13"/>
          </p:nvPr>
        </p:nvSpPr>
        <p:spPr>
          <a:xfrm>
            <a:off x="1024128" y="2238375"/>
            <a:ext cx="9720072" cy="3178175"/>
          </a:xfrm>
        </p:spPr>
        <p:txBody>
          <a:bodyPr>
            <a:noAutofit/>
          </a:bodyPr>
          <a:lstStyle/>
          <a:p>
            <a:pPr marL="0" indent="0">
              <a:buNone/>
            </a:pPr>
            <a:r>
              <a:rPr lang="en-US" sz="3600" dirty="0"/>
              <a:t>Open </a:t>
            </a:r>
            <a:r>
              <a:rPr lang="en-US" sz="2800" dirty="0">
                <a:solidFill>
                  <a:schemeClr val="accent2"/>
                </a:solidFill>
                <a:latin typeface="Monaco" pitchFamily="2" charset="77"/>
              </a:rPr>
              <a:t>01-introduction.Rmd</a:t>
            </a:r>
            <a:r>
              <a:rPr lang="en-US" sz="3600" dirty="0"/>
              <a:t>. </a:t>
            </a:r>
          </a:p>
          <a:p>
            <a:pPr marL="0" indent="0">
              <a:buNone/>
            </a:pPr>
            <a:r>
              <a:rPr lang="en-US" sz="3600" dirty="0"/>
              <a:t>Read through the R Notebook and do everything it tells you to do.</a:t>
            </a:r>
          </a:p>
          <a:p>
            <a:pPr marL="0" indent="0">
              <a:buNone/>
            </a:pPr>
            <a:r>
              <a:rPr lang="en-US" sz="3600" dirty="0"/>
              <a:t>When you are done, complete the remaining sections of Handout 1.</a:t>
            </a:r>
          </a:p>
        </p:txBody>
      </p:sp>
    </p:spTree>
    <p:extLst>
      <p:ext uri="{BB962C8B-B14F-4D97-AF65-F5344CB8AC3E}">
        <p14:creationId xmlns:p14="http://schemas.microsoft.com/office/powerpoint/2010/main" val="2094813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9914" y="2971800"/>
            <a:ext cx="6923314" cy="830997"/>
          </a:xfrm>
          <a:prstGeom prst="rect">
            <a:avLst/>
          </a:prstGeom>
          <a:noFill/>
        </p:spPr>
        <p:txBody>
          <a:bodyPr wrap="square" rtlCol="0">
            <a:spAutoFit/>
          </a:bodyPr>
          <a:lstStyle/>
          <a:p>
            <a:pPr algn="ctr"/>
            <a:r>
              <a:rPr lang="en-US" sz="4800" dirty="0"/>
              <a:t>Notes for next time</a:t>
            </a:r>
          </a:p>
        </p:txBody>
      </p:sp>
    </p:spTree>
    <p:extLst>
      <p:ext uri="{BB962C8B-B14F-4D97-AF65-F5344CB8AC3E}">
        <p14:creationId xmlns:p14="http://schemas.microsoft.com/office/powerpoint/2010/main" val="979214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pic>
        <p:nvPicPr>
          <p:cNvPr id="9" name="Picture 8"/>
          <p:cNvPicPr>
            <a:picLocks noChangeAspect="1"/>
          </p:cNvPicPr>
          <p:nvPr/>
        </p:nvPicPr>
        <p:blipFill>
          <a:blip r:embed="rId4"/>
          <a:stretch>
            <a:fillRect/>
          </a:stretch>
        </p:blipFill>
        <p:spPr>
          <a:xfrm>
            <a:off x="694896" y="4930535"/>
            <a:ext cx="1788560" cy="1407001"/>
          </a:xfrm>
          <a:prstGeom prst="rect">
            <a:avLst/>
          </a:prstGeom>
        </p:spPr>
      </p:pic>
      <p:pic>
        <p:nvPicPr>
          <p:cNvPr id="6" name="Picture 5"/>
          <p:cNvPicPr>
            <a:picLocks noChangeAspect="1"/>
          </p:cNvPicPr>
          <p:nvPr/>
        </p:nvPicPr>
        <p:blipFill>
          <a:blip r:embed="rId5"/>
          <a:stretch>
            <a:fillRect/>
          </a:stretch>
        </p:blipFill>
        <p:spPr>
          <a:xfrm>
            <a:off x="3486172" y="4930535"/>
            <a:ext cx="1176775" cy="1293964"/>
          </a:xfrm>
          <a:prstGeom prst="rect">
            <a:avLst/>
          </a:prstGeom>
        </p:spPr>
      </p:pic>
      <p:pic>
        <p:nvPicPr>
          <p:cNvPr id="7" name="Picture 6"/>
          <p:cNvPicPr>
            <a:picLocks noChangeAspect="1"/>
          </p:cNvPicPr>
          <p:nvPr/>
        </p:nvPicPr>
        <p:blipFill>
          <a:blip r:embed="rId6"/>
          <a:stretch>
            <a:fillRect/>
          </a:stretch>
        </p:blipFill>
        <p:spPr>
          <a:xfrm>
            <a:off x="5359831" y="4936848"/>
            <a:ext cx="1106423" cy="1281336"/>
          </a:xfrm>
          <a:prstGeom prst="rect">
            <a:avLst/>
          </a:prstGeom>
        </p:spPr>
      </p:pic>
      <p:pic>
        <p:nvPicPr>
          <p:cNvPr id="11" name="Picture 10"/>
          <p:cNvPicPr>
            <a:picLocks noChangeAspect="1"/>
          </p:cNvPicPr>
          <p:nvPr/>
        </p:nvPicPr>
        <p:blipFill>
          <a:blip r:embed="rId7"/>
          <a:stretch>
            <a:fillRect/>
          </a:stretch>
        </p:blipFill>
        <p:spPr>
          <a:xfrm>
            <a:off x="7163138" y="4913807"/>
            <a:ext cx="1106423" cy="1327417"/>
          </a:xfrm>
          <a:prstGeom prst="rect">
            <a:avLst/>
          </a:prstGeom>
        </p:spPr>
      </p:pic>
    </p:spTree>
    <p:extLst>
      <p:ext uri="{BB962C8B-B14F-4D97-AF65-F5344CB8AC3E}">
        <p14:creationId xmlns:p14="http://schemas.microsoft.com/office/powerpoint/2010/main" val="174040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43914" y="2217868"/>
            <a:ext cx="4669049" cy="996416"/>
          </a:xfrm>
          <a:prstGeom prst="rect">
            <a:avLst/>
          </a:prstGeom>
        </p:spPr>
      </p:pic>
      <p:pic>
        <p:nvPicPr>
          <p:cNvPr id="4" name="Picture 3"/>
          <p:cNvPicPr>
            <a:picLocks noChangeAspect="1"/>
          </p:cNvPicPr>
          <p:nvPr/>
        </p:nvPicPr>
        <p:blipFill>
          <a:blip r:embed="rId4"/>
          <a:stretch>
            <a:fillRect/>
          </a:stretch>
        </p:blipFill>
        <p:spPr>
          <a:xfrm>
            <a:off x="1168035" y="3109687"/>
            <a:ext cx="5020805" cy="1874434"/>
          </a:xfrm>
          <a:prstGeom prst="rect">
            <a:avLst/>
          </a:prstGeom>
        </p:spPr>
      </p:pic>
      <p:pic>
        <p:nvPicPr>
          <p:cNvPr id="5" name="Picture 4">
            <a:extLst>
              <a:ext uri="{FF2B5EF4-FFF2-40B4-BE49-F238E27FC236}">
                <a16:creationId xmlns:a16="http://schemas.microsoft.com/office/drawing/2014/main" id="{C442C317-58FA-1D41-873F-639608A8DB12}"/>
              </a:ext>
            </a:extLst>
          </p:cNvPr>
          <p:cNvPicPr>
            <a:picLocks noChangeAspect="1"/>
          </p:cNvPicPr>
          <p:nvPr/>
        </p:nvPicPr>
        <p:blipFill>
          <a:blip r:embed="rId5"/>
          <a:stretch>
            <a:fillRect/>
          </a:stretch>
        </p:blipFill>
        <p:spPr>
          <a:xfrm>
            <a:off x="6949809" y="2087239"/>
            <a:ext cx="3709483" cy="2791129"/>
          </a:xfrm>
          <a:prstGeom prst="rect">
            <a:avLst/>
          </a:prstGeom>
        </p:spPr>
      </p:pic>
    </p:spTree>
    <p:extLst>
      <p:ext uri="{BB962C8B-B14F-4D97-AF65-F5344CB8AC3E}">
        <p14:creationId xmlns:p14="http://schemas.microsoft.com/office/powerpoint/2010/main" val="80912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992470" y="624331"/>
            <a:ext cx="5797962" cy="5826391"/>
            <a:chOff x="1675734" y="1026668"/>
            <a:chExt cx="4494120" cy="4516156"/>
          </a:xfrm>
        </p:grpSpPr>
        <p:pic>
          <p:nvPicPr>
            <p:cNvPr id="2" name="Picture 1"/>
            <p:cNvPicPr>
              <a:picLocks noChangeAspect="1"/>
            </p:cNvPicPr>
            <p:nvPr/>
          </p:nvPicPr>
          <p:blipFill>
            <a:blip r:embed="rId3"/>
            <a:stretch>
              <a:fillRect/>
            </a:stretch>
          </p:blipFill>
          <p:spPr>
            <a:xfrm>
              <a:off x="3820354" y="1026668"/>
              <a:ext cx="2349500" cy="2641600"/>
            </a:xfrm>
            <a:prstGeom prst="rect">
              <a:avLst/>
            </a:prstGeom>
          </p:spPr>
        </p:pic>
        <p:pic>
          <p:nvPicPr>
            <p:cNvPr id="3" name="Picture 2"/>
            <p:cNvPicPr>
              <a:picLocks noChangeAspect="1"/>
            </p:cNvPicPr>
            <p:nvPr/>
          </p:nvPicPr>
          <p:blipFill>
            <a:blip r:embed="rId4"/>
            <a:stretch>
              <a:fillRect/>
            </a:stretch>
          </p:blipFill>
          <p:spPr>
            <a:xfrm>
              <a:off x="1675734" y="1051052"/>
              <a:ext cx="2324983" cy="2601468"/>
            </a:xfrm>
            <a:prstGeom prst="rect">
              <a:avLst/>
            </a:prstGeom>
          </p:spPr>
        </p:pic>
        <p:pic>
          <p:nvPicPr>
            <p:cNvPr id="4" name="Picture 3"/>
            <p:cNvPicPr>
              <a:picLocks noChangeAspect="1"/>
            </p:cNvPicPr>
            <p:nvPr/>
          </p:nvPicPr>
          <p:blipFill>
            <a:blip r:embed="rId5"/>
            <a:stretch>
              <a:fillRect/>
            </a:stretch>
          </p:blipFill>
          <p:spPr>
            <a:xfrm>
              <a:off x="2741948" y="2901224"/>
              <a:ext cx="2349500" cy="2641600"/>
            </a:xfrm>
            <a:prstGeom prst="rect">
              <a:avLst/>
            </a:prstGeom>
          </p:spPr>
        </p:pic>
      </p:grpSp>
    </p:spTree>
    <p:extLst>
      <p:ext uri="{BB962C8B-B14F-4D97-AF65-F5344CB8AC3E}">
        <p14:creationId xmlns:p14="http://schemas.microsoft.com/office/powerpoint/2010/main" val="1356485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Tree>
    <p:extLst>
      <p:ext uri="{BB962C8B-B14F-4D97-AF65-F5344CB8AC3E}">
        <p14:creationId xmlns:p14="http://schemas.microsoft.com/office/powerpoint/2010/main" val="2478222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r>
              <a:rPr lang="en-US" sz="3200" dirty="0"/>
              <a:t>1. Appreciate Reproducibility in Data Analysis</a:t>
            </a:r>
          </a:p>
          <a:p>
            <a:r>
              <a:rPr lang="en-US" sz="3200" dirty="0"/>
              <a:t>2. Learn a Practical Way to Analyze Clinical Data Reproducibly</a:t>
            </a:r>
          </a:p>
          <a:p>
            <a:endParaRPr lang="en-US" sz="3200" dirty="0"/>
          </a:p>
          <a:p>
            <a:r>
              <a:rPr lang="en-US" sz="4000" dirty="0"/>
              <a:t>Objectives</a:t>
            </a:r>
          </a:p>
          <a:p>
            <a:r>
              <a:rPr lang="en-US" sz="3200" dirty="0"/>
              <a:t>1. Define “Reproducibility” and Explain its Importance</a:t>
            </a:r>
          </a:p>
          <a:p>
            <a:r>
              <a:rPr lang="en-US" sz="3200" dirty="0"/>
              <a:t>2. Learn How to Use R/</a:t>
            </a:r>
            <a:r>
              <a:rPr lang="en-US" sz="3200" dirty="0" err="1"/>
              <a:t>RStudio</a:t>
            </a:r>
            <a:r>
              <a:rPr lang="en-US" sz="3200" dirty="0"/>
              <a:t> to Import Data from Files and Databases; Transform Data; and Visualize Data</a:t>
            </a:r>
          </a:p>
          <a:p>
            <a:r>
              <a:rPr lang="en-US" sz="3200" dirty="0"/>
              <a:t>3. Create a Reproducible Report About Some Aspect of Quality Improvement</a:t>
            </a:r>
          </a:p>
        </p:txBody>
      </p:sp>
    </p:spTree>
    <p:extLst>
      <p:ext uri="{BB962C8B-B14F-4D97-AF65-F5344CB8AC3E}">
        <p14:creationId xmlns:p14="http://schemas.microsoft.com/office/powerpoint/2010/main" val="1260104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78821181"/>
              </p:ext>
            </p:extLst>
          </p:nvPr>
        </p:nvGraphicFramePr>
        <p:xfrm>
          <a:off x="718732" y="661203"/>
          <a:ext cx="10841895" cy="5551590"/>
        </p:xfrm>
        <a:graphic>
          <a:graphicData uri="http://schemas.openxmlformats.org/drawingml/2006/table">
            <a:tbl>
              <a:tblPr>
                <a:tableStyleId>{46F890A9-2807-4EBB-B81D-B2AA78EC7F39}</a:tableStyleId>
              </a:tblPr>
              <a:tblGrid>
                <a:gridCol w="7410795">
                  <a:extLst>
                    <a:ext uri="{9D8B030D-6E8A-4147-A177-3AD203B41FA5}">
                      <a16:colId xmlns:a16="http://schemas.microsoft.com/office/drawing/2014/main" val="20000"/>
                    </a:ext>
                  </a:extLst>
                </a:gridCol>
                <a:gridCol w="3431100">
                  <a:extLst>
                    <a:ext uri="{9D8B030D-6E8A-4147-A177-3AD203B41FA5}">
                      <a16:colId xmlns:a16="http://schemas.microsoft.com/office/drawing/2014/main" val="20001"/>
                    </a:ext>
                  </a:extLst>
                </a:gridCol>
              </a:tblGrid>
              <a:tr h="1110318">
                <a:tc>
                  <a:txBody>
                    <a:bodyPr/>
                    <a:lstStyle/>
                    <a:p>
                      <a:pPr algn="ctr"/>
                      <a:r>
                        <a:rPr lang="en-US" sz="4400" dirty="0"/>
                        <a:t>Introduction</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800" dirty="0"/>
                        <a:t>Early: 3/27</a:t>
                      </a:r>
                      <a:r>
                        <a:rPr lang="en-US" sz="2800" baseline="0" dirty="0"/>
                        <a:t>, </a:t>
                      </a:r>
                      <a:r>
                        <a:rPr lang="en-US" sz="2800" dirty="0"/>
                        <a:t>4</a:t>
                      </a:r>
                      <a:r>
                        <a:rPr lang="en-US" sz="2800" baseline="0" dirty="0"/>
                        <a:t> PM </a:t>
                      </a:r>
                    </a:p>
                    <a:p>
                      <a:pPr algn="ctr"/>
                      <a:r>
                        <a:rPr lang="en-US" sz="2800" baseline="0" dirty="0"/>
                        <a:t>Late: 3/27, 5:30 PM</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110318">
                <a:tc>
                  <a:txBody>
                    <a:bodyPr/>
                    <a:lstStyle/>
                    <a:p>
                      <a:pPr algn="ctr"/>
                      <a:r>
                        <a:rPr lang="en-US" sz="4400" dirty="0"/>
                        <a:t>Getting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3/28</a:t>
                      </a:r>
                      <a:r>
                        <a:rPr lang="en-US" sz="2800" baseline="0" dirty="0"/>
                        <a:t>, </a:t>
                      </a:r>
                      <a:r>
                        <a:rPr lang="en-US" sz="2800" dirty="0"/>
                        <a:t>4</a:t>
                      </a:r>
                      <a:r>
                        <a:rPr lang="en-US" sz="2800" baseline="0" dirty="0"/>
                        <a:t> PM </a:t>
                      </a:r>
                    </a:p>
                    <a:p>
                      <a:pPr algn="ctr"/>
                      <a:r>
                        <a:rPr lang="en-US" sz="2800" baseline="0" dirty="0"/>
                        <a:t>Late: 3/28,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110318">
                <a:tc>
                  <a:txBody>
                    <a:bodyPr/>
                    <a:lstStyle/>
                    <a:p>
                      <a:pPr algn="ctr"/>
                      <a:r>
                        <a:rPr lang="en-US" sz="4400" dirty="0"/>
                        <a:t>Exploring Data</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a:t>
                      </a:r>
                      <a:r>
                        <a:rPr lang="en-US" sz="2800" dirty="0">
                          <a:solidFill>
                            <a:srgbClr val="FF0000"/>
                          </a:solidFill>
                        </a:rPr>
                        <a:t>4/3</a:t>
                      </a:r>
                      <a:r>
                        <a:rPr lang="en-US" sz="2800" baseline="0" dirty="0"/>
                        <a:t>, </a:t>
                      </a:r>
                      <a:r>
                        <a:rPr lang="en-US" sz="2800" dirty="0"/>
                        <a:t>4</a:t>
                      </a:r>
                      <a:r>
                        <a:rPr lang="en-US" sz="2800" baseline="0" dirty="0"/>
                        <a:t> PM </a:t>
                      </a:r>
                    </a:p>
                    <a:p>
                      <a:pPr algn="ctr"/>
                      <a:r>
                        <a:rPr lang="en-US" sz="2800" baseline="0" dirty="0"/>
                        <a:t>Late: </a:t>
                      </a:r>
                      <a:r>
                        <a:rPr lang="en-US" sz="2800" baseline="0" dirty="0">
                          <a:solidFill>
                            <a:srgbClr val="FF0000"/>
                          </a:solidFill>
                        </a:rPr>
                        <a:t>4/2</a:t>
                      </a:r>
                      <a:r>
                        <a:rPr lang="en-US" sz="2800" baseline="0" dirty="0"/>
                        <a:t>,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110318">
                <a:tc>
                  <a:txBody>
                    <a:bodyPr/>
                    <a:lstStyle/>
                    <a:p>
                      <a:pPr algn="ctr"/>
                      <a:r>
                        <a:rPr lang="en-US" sz="4400" dirty="0"/>
                        <a:t>Reproducible Reports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t>Early: 4/5</a:t>
                      </a:r>
                      <a:r>
                        <a:rPr lang="en-US" sz="2800" baseline="0" dirty="0"/>
                        <a:t>, </a:t>
                      </a:r>
                      <a:r>
                        <a:rPr lang="en-US" sz="2800" dirty="0"/>
                        <a:t>4</a:t>
                      </a:r>
                      <a:r>
                        <a:rPr lang="en-US" sz="2800" baseline="0" dirty="0"/>
                        <a:t> PM </a:t>
                      </a:r>
                    </a:p>
                    <a:p>
                      <a:pPr algn="ctr"/>
                      <a:r>
                        <a:rPr lang="en-US" sz="2800" baseline="0" dirty="0"/>
                        <a:t>Late: 4/5, 5:30 PM</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110318">
                <a:tc>
                  <a:txBody>
                    <a:bodyPr/>
                    <a:lstStyle/>
                    <a:p>
                      <a:pPr algn="ctr"/>
                      <a:r>
                        <a:rPr lang="en-US" sz="4400" dirty="0"/>
                        <a:t>Course Project Presentations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800" baseline="0" dirty="0"/>
                        <a:t>TBA</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32" y="661203"/>
            <a:ext cx="10841895" cy="1065851"/>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72678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C6BF-3C33-7C44-B2E6-EF044F7DA12E}"/>
              </a:ext>
            </a:extLst>
          </p:cNvPr>
          <p:cNvSpPr>
            <a:spLocks noGrp="1"/>
          </p:cNvSpPr>
          <p:nvPr>
            <p:ph type="title"/>
          </p:nvPr>
        </p:nvSpPr>
        <p:spPr/>
        <p:txBody>
          <a:bodyPr/>
          <a:lstStyle/>
          <a:p>
            <a:r>
              <a:rPr lang="en-US" dirty="0"/>
              <a:t>Lectures</a:t>
            </a:r>
          </a:p>
        </p:txBody>
      </p:sp>
      <p:pic>
        <p:nvPicPr>
          <p:cNvPr id="6" name="Picture 5">
            <a:extLst>
              <a:ext uri="{FF2B5EF4-FFF2-40B4-BE49-F238E27FC236}">
                <a16:creationId xmlns:a16="http://schemas.microsoft.com/office/drawing/2014/main" id="{0FB964C8-1894-FE4C-85BA-DAC1D95BD9F8}"/>
              </a:ext>
            </a:extLst>
          </p:cNvPr>
          <p:cNvPicPr>
            <a:picLocks noChangeAspect="1"/>
          </p:cNvPicPr>
          <p:nvPr/>
        </p:nvPicPr>
        <p:blipFill>
          <a:blip r:embed="rId3"/>
          <a:stretch>
            <a:fillRect/>
          </a:stretch>
        </p:blipFill>
        <p:spPr>
          <a:xfrm>
            <a:off x="786458" y="2029402"/>
            <a:ext cx="3106811" cy="1762439"/>
          </a:xfrm>
          <a:prstGeom prst="rect">
            <a:avLst/>
          </a:prstGeom>
        </p:spPr>
      </p:pic>
      <p:pic>
        <p:nvPicPr>
          <p:cNvPr id="7" name="Picture 6">
            <a:extLst>
              <a:ext uri="{FF2B5EF4-FFF2-40B4-BE49-F238E27FC236}">
                <a16:creationId xmlns:a16="http://schemas.microsoft.com/office/drawing/2014/main" id="{8961A536-0064-F047-82FB-33D80D31EE7F}"/>
              </a:ext>
            </a:extLst>
          </p:cNvPr>
          <p:cNvPicPr>
            <a:picLocks noChangeAspect="1"/>
          </p:cNvPicPr>
          <p:nvPr/>
        </p:nvPicPr>
        <p:blipFill>
          <a:blip r:embed="rId4"/>
          <a:stretch>
            <a:fillRect/>
          </a:stretch>
        </p:blipFill>
        <p:spPr>
          <a:xfrm>
            <a:off x="786458" y="4064319"/>
            <a:ext cx="3106811" cy="1762439"/>
          </a:xfrm>
          <a:prstGeom prst="rect">
            <a:avLst/>
          </a:prstGeom>
        </p:spPr>
      </p:pic>
      <p:pic>
        <p:nvPicPr>
          <p:cNvPr id="9" name="Picture 8">
            <a:extLst>
              <a:ext uri="{FF2B5EF4-FFF2-40B4-BE49-F238E27FC236}">
                <a16:creationId xmlns:a16="http://schemas.microsoft.com/office/drawing/2014/main" id="{5E02A8ED-AA02-E344-A8FF-156A31774BEB}"/>
              </a:ext>
            </a:extLst>
          </p:cNvPr>
          <p:cNvPicPr>
            <a:picLocks noChangeAspect="1"/>
          </p:cNvPicPr>
          <p:nvPr/>
        </p:nvPicPr>
        <p:blipFill>
          <a:blip r:embed="rId5"/>
          <a:stretch>
            <a:fillRect/>
          </a:stretch>
        </p:blipFill>
        <p:spPr>
          <a:xfrm>
            <a:off x="8517263" y="2029402"/>
            <a:ext cx="2939300" cy="3797356"/>
          </a:xfrm>
          <a:prstGeom prst="rect">
            <a:avLst/>
          </a:prstGeom>
        </p:spPr>
      </p:pic>
      <p:pic>
        <p:nvPicPr>
          <p:cNvPr id="10" name="Picture 9">
            <a:extLst>
              <a:ext uri="{FF2B5EF4-FFF2-40B4-BE49-F238E27FC236}">
                <a16:creationId xmlns:a16="http://schemas.microsoft.com/office/drawing/2014/main" id="{DA941407-706C-C54E-BB32-FF094595D17A}"/>
              </a:ext>
            </a:extLst>
          </p:cNvPr>
          <p:cNvPicPr>
            <a:picLocks noChangeAspect="1"/>
          </p:cNvPicPr>
          <p:nvPr/>
        </p:nvPicPr>
        <p:blipFill>
          <a:blip r:embed="rId6"/>
          <a:stretch>
            <a:fillRect/>
          </a:stretch>
        </p:blipFill>
        <p:spPr>
          <a:xfrm>
            <a:off x="4435574" y="2029402"/>
            <a:ext cx="3539384" cy="3797356"/>
          </a:xfrm>
          <a:prstGeom prst="rect">
            <a:avLst/>
          </a:prstGeom>
        </p:spPr>
      </p:pic>
    </p:spTree>
    <p:extLst>
      <p:ext uri="{BB962C8B-B14F-4D97-AF65-F5344CB8AC3E}">
        <p14:creationId xmlns:p14="http://schemas.microsoft.com/office/powerpoint/2010/main" val="22979239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6689</TotalTime>
  <Words>4257</Words>
  <Application>Microsoft Macintosh PowerPoint</Application>
  <PresentationFormat>Widescreen</PresentationFormat>
  <Paragraphs>317</Paragraphs>
  <Slides>29</Slides>
  <Notes>27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Mangal</vt:lpstr>
      <vt:lpstr>Marker Felt Thin</vt:lpstr>
      <vt:lpstr>Monaco</vt:lpstr>
      <vt:lpstr>Tw Cen MT</vt:lpstr>
      <vt:lpstr>Tw Cen MT Condensed</vt:lpstr>
      <vt:lpstr>Wingdings</vt:lpstr>
      <vt:lpstr>Wingdings 3</vt:lpstr>
      <vt:lpstr>Integral</vt:lpstr>
      <vt:lpstr>Reproducible Clinical Data Analysis with R and RStudio</vt:lpstr>
      <vt:lpstr>Warm up</vt:lpstr>
      <vt:lpstr>PowerPoint Presentation</vt:lpstr>
      <vt:lpstr>PowerPoint Presentation</vt:lpstr>
      <vt:lpstr>PowerPoint Presentation</vt:lpstr>
      <vt:lpstr>Course Structure</vt:lpstr>
      <vt:lpstr>PowerPoint Presentation</vt:lpstr>
      <vt:lpstr>PowerPoint Presentation</vt:lpstr>
      <vt:lpstr>Lectures</vt:lpstr>
      <vt:lpstr>Course Project</vt:lpstr>
      <vt:lpstr>Reproducibility</vt:lpstr>
      <vt:lpstr>Replication vs Reproduction</vt:lpstr>
      <vt:lpstr>The Duke Cancer Scandal</vt:lpstr>
      <vt:lpstr>“Common errors are simple,    Simple errors are common”</vt:lpstr>
      <vt:lpstr>Point-and-Click Is Not Reproducible</vt:lpstr>
      <vt:lpstr>Your Turn #1</vt:lpstr>
      <vt:lpstr>Why YOU Should Do Data Analysis Reproducibly</vt:lpstr>
      <vt:lpstr>The Tools We’ll Use</vt:lpstr>
      <vt:lpstr>“R” Does Not Stand for “Reproducible”…  But It Might As Well</vt:lpstr>
      <vt:lpstr>RStudio for Developing Data Analyses</vt:lpstr>
      <vt:lpstr>PowerPoint Presentation</vt:lpstr>
      <vt:lpstr>A Word About Packages</vt:lpstr>
      <vt:lpstr>Your Turn #2</vt:lpstr>
      <vt:lpstr>Tidyverse for “Tidy” Data Analysis</vt:lpstr>
      <vt:lpstr>R Markdown for Reproducible Reports</vt:lpstr>
      <vt:lpstr>PowerPoint Presentation</vt:lpstr>
      <vt:lpstr>PowerPoint Presentation</vt:lpstr>
      <vt:lpstr>Your Turn #3</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Stephan,M.D.</cp:lastModifiedBy>
  <cp:revision>251</cp:revision>
  <cp:lastPrinted>2018-02-08T19:39:08Z</cp:lastPrinted>
  <dcterms:created xsi:type="dcterms:W3CDTF">2018-02-01T22:00:01Z</dcterms:created>
  <dcterms:modified xsi:type="dcterms:W3CDTF">2018-04-06T02:25:55Z</dcterms:modified>
</cp:coreProperties>
</file>